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6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0E93EF0-79D7-499C-BF88-9FFE365EDB64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7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3D7846-3CA3-4825-BD66-00FEBEB3BFF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0973-5E4A-464B-BC32-EA6C47E15213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1442-E452-43DC-8A0C-D2E25266E32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C06E75-536A-4187-89A0-8EED3A0B87C7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DE703DD-6E34-4411-9532-8452EC9902E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0FD6C-9F16-4782-9C92-297D79346701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E337-05BF-4FC7-B289-D24CDFA4A81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7E83020-1A1A-4534-B9C8-B5A2813ED148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D6B5D5-FE38-4E1F-B5CA-ECFA3D7FAA7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0F8E-51E0-4DD7-847A-BF4DB4F40FDC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6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33EA6-9CAD-497D-960A-84528F2D8B6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33C9F-DDAE-46B5-A2EA-C63881A3B134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8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5FE24-4427-4D75-B043-6DBB4793DEE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9D039-FE25-47BD-8497-D4B2D6A1ECCB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D573-CCA9-42DF-A40E-B9241A94523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E07D1-5AD9-4C3B-B590-69615FE28263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3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CF0E-0F7D-4EEF-8254-2BB9933197F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5D9E-00B1-435D-BF20-4EFBBBA681D2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6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7F69-53A7-45CF-8B5C-F66A5F5BE5B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Ορθογώνιο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- Ορθογώνιο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7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731827-ABAD-4357-BCC7-A9FEABE530AF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8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0268CE-52ED-4F9E-8355-4318688DBE3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0" name="30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229EAEA-FEFC-417E-AF97-D888C9111D19}" type="datetimeFigureOut">
              <a:rPr lang="el-GR"/>
              <a:pPr>
                <a:defRPr/>
              </a:pPr>
              <a:t>5/12/2012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2A41424-53BA-41EA-8275-1268015E11D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0"/>
            <a:ext cx="77724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smtClean="0"/>
              <a:t>Κεφ.15 </a:t>
            </a:r>
            <a:r>
              <a:rPr lang="el-GR" sz="2800" dirty="0" err="1" smtClean="0"/>
              <a:t>Τακτικεσ</a:t>
            </a:r>
            <a:r>
              <a:rPr lang="el-GR" sz="2800" dirty="0" smtClean="0"/>
              <a:t> </a:t>
            </a:r>
            <a:r>
              <a:rPr lang="el-GR" sz="2800" dirty="0" err="1" smtClean="0"/>
              <a:t>επιτυχιασ</a:t>
            </a:r>
            <a:r>
              <a:rPr lang="el-GR" sz="2800" dirty="0" smtClean="0"/>
              <a:t> στο σχολείο</a:t>
            </a:r>
            <a:endParaRPr lang="en-US" sz="2800" dirty="0"/>
          </a:p>
        </p:txBody>
      </p:sp>
      <p:sp>
        <p:nvSpPr>
          <p:cNvPr id="13314" name="2 - Υπότιτλος"/>
          <p:cNvSpPr>
            <a:spLocks noGrp="1"/>
          </p:cNvSpPr>
          <p:nvPr>
            <p:ph type="subTitle" idx="1"/>
          </p:nvPr>
        </p:nvSpPr>
        <p:spPr>
          <a:xfrm>
            <a:off x="2743200" y="2060575"/>
            <a:ext cx="6400800" cy="2478088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l-GR" sz="2400" b="1" smtClean="0">
                <a:solidFill>
                  <a:schemeClr val="tx1"/>
                </a:solidFill>
              </a:rPr>
              <a:t>Στο κεφάλαιο αυτό:</a:t>
            </a:r>
          </a:p>
          <a:p>
            <a:pPr algn="l">
              <a:lnSpc>
                <a:spcPct val="90000"/>
              </a:lnSpc>
            </a:pPr>
            <a:r>
              <a:rPr lang="el-GR" sz="2000" smtClean="0">
                <a:solidFill>
                  <a:schemeClr val="tx1"/>
                </a:solidFill>
              </a:rPr>
              <a:t>Εργαλεία και στρατηγικές για τη βελτίωση του δυσλεκτικού παιδιού στο σχολικό περιβάλλον</a:t>
            </a:r>
            <a:endParaRPr lang="en-US" sz="2000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endParaRPr lang="en-US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l-GR" smtClean="0">
                <a:solidFill>
                  <a:schemeClr val="tx1"/>
                </a:solidFill>
              </a:rPr>
              <a:t>Ωραία Γεωργιάδου</a:t>
            </a:r>
          </a:p>
          <a:p>
            <a:pPr algn="ctr">
              <a:lnSpc>
                <a:spcPct val="90000"/>
              </a:lnSpc>
            </a:pPr>
            <a:r>
              <a:rPr lang="el-GR" smtClean="0">
                <a:solidFill>
                  <a:schemeClr val="tx1"/>
                </a:solidFill>
              </a:rPr>
              <a:t>Ειρήνη Στεφανή</a:t>
            </a:r>
          </a:p>
          <a:p>
            <a:pPr algn="ctr">
              <a:lnSpc>
                <a:spcPct val="90000"/>
              </a:lnSpc>
            </a:pPr>
            <a:r>
              <a:rPr lang="el-GR" smtClean="0">
                <a:solidFill>
                  <a:schemeClr val="tx1"/>
                </a:solidFill>
              </a:rPr>
              <a:t>Δ.Σ Ακροποτάμου</a:t>
            </a:r>
            <a:endParaRPr lang="el-GR" sz="200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ΦΤΙΑΞΤΕ ΤΟ </a:t>
            </a:r>
            <a:r>
              <a:rPr lang="en-US" sz="2800" cap="none" dirty="0" smtClean="0"/>
              <a:t>“</a:t>
            </a:r>
            <a:r>
              <a:rPr lang="el-GR" sz="2800" cap="none" dirty="0" smtClean="0"/>
              <a:t>ΚΟΥΤΙ ΤΗΣ ΟΡΘΟΓΡΑΦΙΑΣ</a:t>
            </a:r>
            <a:r>
              <a:rPr lang="en-US" sz="2800" cap="none" dirty="0" smtClean="0"/>
              <a:t>”</a:t>
            </a:r>
            <a:endParaRPr lang="en-US" sz="2800" cap="none" dirty="0"/>
          </a:p>
        </p:txBody>
      </p:sp>
      <p:sp>
        <p:nvSpPr>
          <p:cNvPr id="22530" name="2 - Θέση περιεχομένου"/>
          <p:cNvSpPr>
            <a:spLocks noGrp="1"/>
          </p:cNvSpPr>
          <p:nvPr>
            <p:ph idx="1"/>
          </p:nvPr>
        </p:nvSpPr>
        <p:spPr>
          <a:xfrm>
            <a:off x="571500" y="200025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400" b="1" smtClean="0"/>
              <a:t>Στόχος: </a:t>
            </a:r>
            <a:r>
              <a:rPr lang="el-GR" sz="2400" smtClean="0"/>
              <a:t>Αποτύπωση παραστάσεων έτσι ώστε να ανακαλεί την ορθογραφία των λέξεων</a:t>
            </a:r>
          </a:p>
          <a:p>
            <a:pPr>
              <a:buFont typeface="Wingdings 2" pitchFamily="18" charset="2"/>
              <a:buNone/>
            </a:pPr>
            <a:endParaRPr lang="el-GR" sz="2400" b="1" smtClean="0"/>
          </a:p>
          <a:p>
            <a:r>
              <a:rPr lang="el-GR" sz="2400" smtClean="0"/>
              <a:t>Βρείτε ένα αρκετά ευρύχωρο κουτί.</a:t>
            </a:r>
          </a:p>
          <a:p>
            <a:r>
              <a:rPr lang="el-GR" sz="2400" smtClean="0"/>
              <a:t>Ψέξτε φωτογραφίες, εικόνες από περιοδικά ή εφημερίδες και αντικείμενα,  που αντιστοιχούν στις λέξεις.</a:t>
            </a:r>
          </a:p>
          <a:p>
            <a:r>
              <a:rPr lang="el-GR" sz="2400" smtClean="0"/>
              <a:t>Ασχοληθείτε περισσότερο με τις λέξεις που δυσκολεύεται.</a:t>
            </a:r>
          </a:p>
          <a:p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ΕΡΓΑΛΕΙΑ ΑΡΙΘΜΗΤΙΚΗΣ</a:t>
            </a:r>
            <a:endParaRPr lang="en-US" sz="2800" cap="none" dirty="0"/>
          </a:p>
        </p:txBody>
      </p:sp>
      <p:sp>
        <p:nvSpPr>
          <p:cNvPr id="2355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Άσκηση με λίγα δεδομένα</a:t>
            </a:r>
          </a:p>
          <a:p>
            <a:r>
              <a:rPr lang="el-GR" sz="2400" smtClean="0"/>
              <a:t>Λύνετε μαζί τις ασκήσεις</a:t>
            </a:r>
          </a:p>
          <a:p>
            <a:r>
              <a:rPr lang="el-GR" sz="2400" smtClean="0"/>
              <a:t>Ανάλυση του προβλήματος σε μικρότερα</a:t>
            </a:r>
          </a:p>
          <a:p>
            <a:r>
              <a:rPr lang="el-GR" sz="2400" smtClean="0"/>
              <a:t>Πολυαισθητηριακοί μέθοδοι(βώλοι, κέρματα. Εκπαιδευτικά παιχνίδια</a:t>
            </a:r>
          </a:p>
          <a:p>
            <a:r>
              <a:rPr lang="el-GR" sz="2400" smtClean="0"/>
              <a:t>Κομπιουτεράκι</a:t>
            </a:r>
          </a:p>
          <a:p>
            <a:r>
              <a:rPr lang="el-GR" sz="2400" smtClean="0"/>
              <a:t>Τετραγωνισμένο ή μιλιμετρέ χαρτί</a:t>
            </a:r>
          </a:p>
          <a:p>
            <a:r>
              <a:rPr lang="el-GR" sz="2400" smtClean="0"/>
              <a:t>Έλεγχος ασκήσεων</a:t>
            </a:r>
          </a:p>
          <a:p>
            <a:r>
              <a:rPr lang="el-GR" sz="2400" smtClean="0"/>
              <a:t>Αρκετή εξάσκηση</a:t>
            </a:r>
          </a:p>
          <a:p>
            <a:endParaRPr lang="el-GR" sz="2400" smtClean="0"/>
          </a:p>
          <a:p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Η ΩΡΑ ΤΟΥ ΔΙΑΓΩΝΙΣΜΑΤΟΣ</a:t>
            </a:r>
            <a:endParaRPr lang="en-US" sz="2800" cap="none" dirty="0"/>
          </a:p>
        </p:txBody>
      </p:sp>
      <p:sp>
        <p:nvSpPr>
          <p:cNvPr id="2457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Να του παρέχεται επιπλέον χρόνος</a:t>
            </a:r>
          </a:p>
          <a:p>
            <a:r>
              <a:rPr lang="el-GR" sz="2400" smtClean="0"/>
              <a:t>Δυνατότητα προφορικής εξέτασης</a:t>
            </a:r>
          </a:p>
          <a:p>
            <a:r>
              <a:rPr lang="el-GR" sz="2400" smtClean="0"/>
              <a:t>Να του δίνονται οδηγίες</a:t>
            </a:r>
          </a:p>
          <a:p>
            <a:r>
              <a:rPr lang="el-GR" sz="2400" smtClean="0"/>
              <a:t>Δυνατότητα για κομπιουτεράκι</a:t>
            </a:r>
          </a:p>
          <a:p>
            <a:r>
              <a:rPr lang="el-GR" sz="2400" smtClean="0"/>
              <a:t>Δυνατότητα επανεξέτασης</a:t>
            </a:r>
          </a:p>
          <a:p>
            <a:r>
              <a:rPr lang="el-GR" sz="2400" smtClean="0"/>
              <a:t>Με το παιδί να συζητάτε τα λάθη που έκανε</a:t>
            </a:r>
          </a:p>
          <a:p>
            <a:r>
              <a:rPr lang="el-GR" sz="2400" smtClean="0"/>
              <a:t>Πρόβες διαγωνίσματος στο σπίτι. Θα αυξηθεί η αυτοπεποίθησή του και θα μειωθεί το άγχος του</a:t>
            </a:r>
          </a:p>
          <a:p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b="0" dirty="0" err="1" smtClean="0"/>
              <a:t>Σημειωσεισ</a:t>
            </a:r>
            <a:endParaRPr lang="en-US" sz="2800" b="0" dirty="0"/>
          </a:p>
        </p:txBody>
      </p:sp>
      <p:sp>
        <p:nvSpPr>
          <p:cNvPr id="2560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200" smtClean="0"/>
              <a:t>Χρήση κασετόφωνου στη διάρκεια του μαθήματος</a:t>
            </a:r>
          </a:p>
          <a:p>
            <a:r>
              <a:rPr lang="el-GR" sz="2200" smtClean="0"/>
              <a:t>Σημειώσεις δασκάλου ή άλλου συμμαθητή</a:t>
            </a:r>
          </a:p>
          <a:p>
            <a:r>
              <a:rPr lang="el-GR" sz="2200" smtClean="0"/>
              <a:t>Φωτοαντίγραφα συμμαθητή του</a:t>
            </a:r>
          </a:p>
          <a:p>
            <a:r>
              <a:rPr lang="el-GR" sz="2200" smtClean="0"/>
              <a:t>Διόρθωση με στυλό με μελάνι που σβήνει</a:t>
            </a:r>
          </a:p>
          <a:p>
            <a:r>
              <a:rPr lang="el-GR" sz="2200" smtClean="0"/>
              <a:t>Έλεγχος τετραδίου απ’ τους δασκάλους</a:t>
            </a:r>
          </a:p>
          <a:p>
            <a:r>
              <a:rPr lang="el-GR" sz="2200" smtClean="0"/>
              <a:t>Να κάθεται στα πρώτα θρανία κοντά στον πίνακα</a:t>
            </a:r>
          </a:p>
          <a:p>
            <a:r>
              <a:rPr lang="el-GR" sz="2200" smtClean="0"/>
              <a:t>Χρήση </a:t>
            </a:r>
            <a:r>
              <a:rPr lang="en-US" sz="2200" smtClean="0"/>
              <a:t>post it</a:t>
            </a:r>
            <a:r>
              <a:rPr lang="el-GR" sz="2200" smtClean="0"/>
              <a:t> για συμπληρωματικές σημειώσεις</a:t>
            </a:r>
          </a:p>
          <a:p>
            <a:r>
              <a:rPr lang="el-GR" sz="2200" smtClean="0"/>
              <a:t>Χρήση τετραδίου με μεγαλύτερο διάστιχο</a:t>
            </a:r>
          </a:p>
          <a:p>
            <a:r>
              <a:rPr lang="el-GR" sz="2200" smtClean="0"/>
              <a:t>Έλεγχος και ταξινόμηση των σημειώσεων</a:t>
            </a:r>
          </a:p>
          <a:p>
            <a:r>
              <a:rPr lang="el-GR" sz="2200" smtClean="0"/>
              <a:t>Χρήση λέξεων-κλειδιά στο περιθώριο</a:t>
            </a:r>
          </a:p>
          <a:p>
            <a:r>
              <a:rPr lang="el-GR" sz="2200" smtClean="0"/>
              <a:t>Να δακτυλογραφεί στον Η/Υ τις σημειώσεις του</a:t>
            </a:r>
          </a:p>
          <a:p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err="1" smtClean="0"/>
              <a:t>Οδηγιεσ</a:t>
            </a:r>
            <a:endParaRPr lang="en-US" sz="2800" dirty="0"/>
          </a:p>
        </p:txBody>
      </p:sp>
      <p:sp>
        <p:nvSpPr>
          <p:cNvPr id="26626" name="2 - Θέση περιεχομένου"/>
          <p:cNvSpPr>
            <a:spLocks noGrp="1"/>
          </p:cNvSpPr>
          <p:nvPr>
            <p:ph idx="1"/>
          </p:nvPr>
        </p:nvSpPr>
        <p:spPr>
          <a:xfrm>
            <a:off x="428625" y="1714500"/>
            <a:ext cx="7239000" cy="4846638"/>
          </a:xfrm>
        </p:spPr>
        <p:txBody>
          <a:bodyPr/>
          <a:lstStyle/>
          <a:p>
            <a:r>
              <a:rPr lang="el-GR" sz="2400" smtClean="0"/>
              <a:t>Να επαναλαμβάνει τις οδηγίες που ακούει</a:t>
            </a:r>
          </a:p>
          <a:p>
            <a:r>
              <a:rPr lang="el-GR" sz="2400" smtClean="0"/>
              <a:t>Να ελέγχουν οι δάσκαλοι αν αντιγράφει σωστά</a:t>
            </a:r>
          </a:p>
          <a:p>
            <a:r>
              <a:rPr lang="el-GR" sz="2400" smtClean="0"/>
              <a:t>Να γράφει ο δάσκαλος τις οδηγίες στο τετράδιο</a:t>
            </a:r>
          </a:p>
          <a:p>
            <a:r>
              <a:rPr lang="el-GR" sz="2400" smtClean="0"/>
              <a:t>Να κάθεται στα μπροστινά θρανία</a:t>
            </a:r>
          </a:p>
          <a:p>
            <a:r>
              <a:rPr lang="el-GR" sz="2400" smtClean="0"/>
              <a:t>Επαναφορά προσοχής </a:t>
            </a:r>
            <a:r>
              <a:rPr lang="en-US" sz="2400" smtClean="0"/>
              <a:t>“</a:t>
            </a:r>
            <a:r>
              <a:rPr lang="el-GR" sz="2400" smtClean="0"/>
              <a:t>θέλω να με κοιτάζεις στα μάτια</a:t>
            </a:r>
            <a:r>
              <a:rPr lang="en-US" sz="2400" smtClean="0"/>
              <a:t>”</a:t>
            </a:r>
            <a:endParaRPr lang="el-GR" sz="2400" smtClean="0"/>
          </a:p>
          <a:p>
            <a:r>
              <a:rPr lang="el-GR" sz="2400" smtClean="0"/>
              <a:t>Να ζητάει βοήθεια από τους δασκάλους</a:t>
            </a:r>
          </a:p>
          <a:p>
            <a:r>
              <a:rPr lang="el-GR" sz="2400" smtClean="0"/>
              <a:t>Χρήση χρωμάτων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err="1" smtClean="0"/>
              <a:t>Οργανωση</a:t>
            </a:r>
            <a:r>
              <a:rPr lang="el-GR" sz="2800" dirty="0" smtClean="0"/>
              <a:t> </a:t>
            </a:r>
            <a:r>
              <a:rPr lang="el-GR" sz="2800" dirty="0" err="1" smtClean="0"/>
              <a:t>γραφειου</a:t>
            </a:r>
            <a:endParaRPr lang="en-US" sz="2800" dirty="0"/>
          </a:p>
        </p:txBody>
      </p:sp>
      <p:sp>
        <p:nvSpPr>
          <p:cNvPr id="27650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Ορισμός συγκεκριμένης ημέρας οργάνωσης του γραφείου</a:t>
            </a:r>
          </a:p>
          <a:p>
            <a:r>
              <a:rPr lang="el-GR" sz="2400" smtClean="0"/>
              <a:t>Φωτογραφία με το οργανωμένο γραφείο σε εμφανές σημείο</a:t>
            </a:r>
          </a:p>
          <a:p>
            <a:r>
              <a:rPr lang="el-GR" sz="2400" smtClean="0"/>
              <a:t>Τακτοποίηση βιβλίων και τετραδίων με τον ιδιο τρόπο</a:t>
            </a:r>
          </a:p>
          <a:p>
            <a:r>
              <a:rPr lang="el-GR" sz="2400" smtClean="0"/>
              <a:t>Χρήση έγχρωμων καλυμμάτων στα βιβλία</a:t>
            </a:r>
          </a:p>
          <a:p>
            <a:r>
              <a:rPr lang="el-GR" sz="2400" smtClean="0"/>
              <a:t>Χρηστική κασετίνα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err="1" smtClean="0"/>
              <a:t>Προθεσμιεσ</a:t>
            </a:r>
            <a:r>
              <a:rPr lang="el-GR" sz="2800" dirty="0" smtClean="0"/>
              <a:t> για </a:t>
            </a:r>
            <a:r>
              <a:rPr lang="el-GR" sz="2800" dirty="0" err="1" smtClean="0"/>
              <a:t>ολοκληρωση</a:t>
            </a:r>
            <a:r>
              <a:rPr lang="el-GR" sz="2800" dirty="0" smtClean="0"/>
              <a:t> των </a:t>
            </a:r>
            <a:r>
              <a:rPr lang="el-GR" sz="2800" dirty="0" err="1" smtClean="0"/>
              <a:t>εργασιων</a:t>
            </a:r>
            <a:endParaRPr lang="en-US" sz="2800" dirty="0"/>
          </a:p>
        </p:txBody>
      </p:sp>
      <p:sp>
        <p:nvSpPr>
          <p:cNvPr id="2867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Διαγράμματα στόχων</a:t>
            </a:r>
          </a:p>
          <a:p>
            <a:r>
              <a:rPr lang="el-GR" sz="2400" smtClean="0"/>
              <a:t>Υπενθύμιση ημερομηνιών παράδοσης της εργασίας</a:t>
            </a:r>
          </a:p>
          <a:p>
            <a:r>
              <a:rPr lang="el-GR" sz="2400" smtClean="0"/>
              <a:t>Μεγάλο ημερολόγιο με τις εργασίες του </a:t>
            </a:r>
          </a:p>
          <a:p>
            <a:r>
              <a:rPr lang="el-GR" sz="2400" smtClean="0"/>
              <a:t>Να ολοκληρώνει την εργασία του πριν την ημερομηνία παράδοσης 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err="1" smtClean="0"/>
              <a:t>Προσανατολισμοσ</a:t>
            </a:r>
            <a:r>
              <a:rPr lang="el-GR" sz="2800" dirty="0" smtClean="0"/>
              <a:t> στο </a:t>
            </a:r>
            <a:r>
              <a:rPr lang="el-GR" sz="2800" dirty="0" err="1" smtClean="0"/>
              <a:t>σχολειο</a:t>
            </a:r>
            <a:endParaRPr lang="en-US" sz="2800" dirty="0"/>
          </a:p>
        </p:txBody>
      </p:sp>
      <p:sp>
        <p:nvSpPr>
          <p:cNvPr id="29698" name="2 - Θέση περιεχομένου"/>
          <p:cNvSpPr>
            <a:spLocks noGrp="1"/>
          </p:cNvSpPr>
          <p:nvPr>
            <p:ph idx="1"/>
          </p:nvPr>
        </p:nvSpPr>
        <p:spPr>
          <a:xfrm>
            <a:off x="428625" y="2011363"/>
            <a:ext cx="7239000" cy="4846637"/>
          </a:xfrm>
        </p:spPr>
        <p:txBody>
          <a:bodyPr/>
          <a:lstStyle/>
          <a:p>
            <a:r>
              <a:rPr lang="el-GR" sz="2400" smtClean="0"/>
              <a:t>Σχεδιάγραμμα σχολείου με έγχρωμα βέλη</a:t>
            </a:r>
          </a:p>
          <a:p>
            <a:r>
              <a:rPr lang="el-GR" sz="2400" smtClean="0"/>
              <a:t>Να ζητάει βοήθεια απ’ οποιονδήποτε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err="1" smtClean="0"/>
              <a:t>Σχεσεισ</a:t>
            </a:r>
            <a:r>
              <a:rPr lang="el-GR" sz="2800" dirty="0" smtClean="0"/>
              <a:t> με </a:t>
            </a:r>
            <a:r>
              <a:rPr lang="el-GR" sz="2800" dirty="0" err="1" smtClean="0"/>
              <a:t>τουσ</a:t>
            </a:r>
            <a:r>
              <a:rPr lang="el-GR" sz="2800" dirty="0" smtClean="0"/>
              <a:t> </a:t>
            </a:r>
            <a:r>
              <a:rPr lang="el-GR" sz="2800" dirty="0" err="1" smtClean="0"/>
              <a:t>συμμαθητεσ</a:t>
            </a:r>
            <a:endParaRPr lang="en-US" sz="2800" dirty="0"/>
          </a:p>
        </p:txBody>
      </p:sp>
      <p:sp>
        <p:nvSpPr>
          <p:cNvPr id="3072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Να είναι ειλικρινής απέναντι στους άλλους για τη μαθησιακή του δυσκολία</a:t>
            </a:r>
          </a:p>
          <a:p>
            <a:r>
              <a:rPr lang="el-GR" sz="2400" smtClean="0"/>
              <a:t>Να κάθεται δίπλα σ’ ένα φίλο του</a:t>
            </a:r>
          </a:p>
          <a:p>
            <a:r>
              <a:rPr lang="el-GR" sz="2400" smtClean="0"/>
              <a:t>Οι παρατηρήσεις του δασκάλου να γίνονται κατ’ ιδίαν 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err="1" smtClean="0"/>
              <a:t>Δυσλεκτικο</a:t>
            </a:r>
            <a:r>
              <a:rPr lang="el-GR" sz="2800" dirty="0" smtClean="0"/>
              <a:t> </a:t>
            </a:r>
            <a:r>
              <a:rPr lang="el-GR" sz="2800" dirty="0" err="1" smtClean="0"/>
              <a:t>παιδι</a:t>
            </a:r>
            <a:r>
              <a:rPr lang="el-GR" sz="2800" dirty="0" smtClean="0"/>
              <a:t> και </a:t>
            </a:r>
            <a:r>
              <a:rPr lang="el-GR" sz="2800" dirty="0" err="1" smtClean="0"/>
              <a:t>ανωτατη</a:t>
            </a:r>
            <a:r>
              <a:rPr lang="el-GR" sz="2800" dirty="0" smtClean="0"/>
              <a:t> </a:t>
            </a:r>
            <a:r>
              <a:rPr lang="el-GR" sz="2800" dirty="0" err="1" smtClean="0"/>
              <a:t>εκπαιδευση</a:t>
            </a:r>
            <a:endParaRPr lang="en-US" sz="2800" dirty="0"/>
          </a:p>
        </p:txBody>
      </p:sp>
      <p:sp>
        <p:nvSpPr>
          <p:cNvPr id="31746" name="2 - Θέση περιεχομένου"/>
          <p:cNvSpPr>
            <a:spLocks noGrp="1"/>
          </p:cNvSpPr>
          <p:nvPr>
            <p:ph idx="1"/>
          </p:nvPr>
        </p:nvSpPr>
        <p:spPr>
          <a:xfrm>
            <a:off x="285750" y="2011363"/>
            <a:ext cx="7239000" cy="4846637"/>
          </a:xfrm>
        </p:spPr>
        <p:txBody>
          <a:bodyPr/>
          <a:lstStyle/>
          <a:p>
            <a:r>
              <a:rPr lang="el-GR" sz="2400" smtClean="0"/>
              <a:t>Ενημέρωση και συνεργασία με το σύμβουλο επαγγελματικού προσανατολισμού</a:t>
            </a:r>
          </a:p>
          <a:p>
            <a:r>
              <a:rPr lang="el-GR" sz="2400" smtClean="0"/>
              <a:t>Βοήθεια στη συμπλήρωση μηχανογραφικού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ΣΥΝΑΝΤΗΣΕΙΣ ΜΕ ΔΑΣΚΑΛΟΥΣ</a:t>
            </a:r>
            <a:endParaRPr lang="en-US" sz="2800" cap="none" dirty="0"/>
          </a:p>
        </p:txBody>
      </p:sp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Συζήτηση με το παιδί και καταγραφή ερωτημάτων </a:t>
            </a:r>
          </a:p>
          <a:p>
            <a:r>
              <a:rPr lang="el-GR" sz="2400" smtClean="0"/>
              <a:t>Να είστε έγκαιρα στις συναντήσεις</a:t>
            </a:r>
          </a:p>
          <a:p>
            <a:r>
              <a:rPr lang="el-GR" sz="2400" smtClean="0"/>
              <a:t>Να ακούτε προσεκτικά, ήρεμα και ψύχραιμα τους δασκάλους και τους ειδικούς</a:t>
            </a:r>
          </a:p>
          <a:p>
            <a:r>
              <a:rPr lang="el-GR" sz="2400" smtClean="0"/>
              <a:t>Ζητήστε να σας πουν πώς μπορείτε να βοηθήσετε το παιδί σας στο σπίτι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ΕΠΙΚΟΙΝΩΝΙΑ</a:t>
            </a:r>
            <a:endParaRPr lang="en-US" sz="2800" cap="none" dirty="0"/>
          </a:p>
        </p:txBody>
      </p:sp>
      <p:sp>
        <p:nvSpPr>
          <p:cNvPr id="1536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400" b="1" smtClean="0"/>
              <a:t>Γραμμές επικοινωνίας με το δάσκαλο:</a:t>
            </a:r>
          </a:p>
          <a:p>
            <a:pPr>
              <a:buFont typeface="Wingdings 2" pitchFamily="18" charset="2"/>
              <a:buNone/>
            </a:pPr>
            <a:endParaRPr lang="el-GR" sz="2400" b="1" smtClean="0"/>
          </a:p>
          <a:p>
            <a:r>
              <a:rPr lang="el-GR" sz="2400" smtClean="0"/>
              <a:t>Τακτικές συναντήσεις με το δάσκαλο</a:t>
            </a:r>
          </a:p>
          <a:p>
            <a:r>
              <a:rPr lang="el-GR" sz="2400" smtClean="0"/>
              <a:t>Τηλεφωνική επικοινωνία</a:t>
            </a:r>
          </a:p>
          <a:p>
            <a:r>
              <a:rPr lang="el-GR" sz="2400" smtClean="0"/>
              <a:t>Χρήση ηλεκτρονικού ταχυδρομείου</a:t>
            </a:r>
          </a:p>
          <a:p>
            <a:r>
              <a:rPr lang="el-GR" sz="2400" smtClean="0"/>
              <a:t>Συμμετοχή/βοήθεια στις σχολικές δραστηριότητες</a:t>
            </a:r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ΒΟΗΘΗΤΙΚΑ ΕΡΓΑΛΕΙΑ ΑΝΑΓΝΩΣΗΣ</a:t>
            </a:r>
            <a:endParaRPr lang="en-US" sz="2800" cap="none" dirty="0"/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smtClean="0"/>
              <a:t>Ξεφυλλίστε το βιβλίο μαζί του και συζητήστε γι’ αυτό.</a:t>
            </a:r>
          </a:p>
          <a:p>
            <a:r>
              <a:rPr lang="el-GR" sz="2000" smtClean="0"/>
              <a:t>Διάβασμα 2 φορές του κειμένου από το παιδί και μετά να προσπαθήσει να πει την περίληψη με δικά του λόγια. Διάβασμα 3</a:t>
            </a:r>
            <a:r>
              <a:rPr lang="el-GR" sz="2000" baseline="30000" smtClean="0"/>
              <a:t>η</a:t>
            </a:r>
            <a:r>
              <a:rPr lang="el-GR" sz="2000" smtClean="0"/>
              <a:t> φορά.</a:t>
            </a:r>
          </a:p>
          <a:p>
            <a:r>
              <a:rPr lang="el-GR" sz="2000" smtClean="0"/>
              <a:t>Δώστε του χρόνο για το διάβασμα και να γίνεται σε μικρές δόσεις.</a:t>
            </a:r>
          </a:p>
          <a:p>
            <a:r>
              <a:rPr lang="el-GR" sz="2000" smtClean="0"/>
              <a:t>Να φτιάξει ένα κατάλογο με τους χαρακτήρες που συναντά.</a:t>
            </a:r>
          </a:p>
          <a:p>
            <a:r>
              <a:rPr lang="el-GR" sz="2000" smtClean="0"/>
              <a:t>Αυτοκόλλητες σημειώσεις.</a:t>
            </a:r>
          </a:p>
          <a:p>
            <a:r>
              <a:rPr lang="el-GR" sz="2000" smtClean="0"/>
              <a:t>Μικρό χαρτόνι για να καλύπτει το υπόλοιπο κείμενο.</a:t>
            </a:r>
          </a:p>
          <a:p>
            <a:r>
              <a:rPr lang="el-GR" sz="2000" smtClean="0"/>
              <a:t>Δείτε αν υπάρχει ταινία βασισμένη στο βιβλίο.</a:t>
            </a:r>
            <a:endParaRPr lang="en-US" sz="20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ΠΟΛΥΑΙΣΘΗΤΗΡΙΑΚΑ ΜΕΣΑ</a:t>
            </a:r>
            <a:endParaRPr lang="en-US" sz="2800" cap="none" dirty="0"/>
          </a:p>
        </p:txBody>
      </p:sp>
      <p:sp>
        <p:nvSpPr>
          <p:cNvPr id="17410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400" b="1" smtClean="0"/>
              <a:t>Κάλυψη ατομικών αναγκών χρησιμοποιώντας και άλλες αισθήσεις (αφή, ακοή):</a:t>
            </a:r>
          </a:p>
          <a:p>
            <a:pPr>
              <a:buFont typeface="Wingdings 2" pitchFamily="18" charset="2"/>
              <a:buNone/>
            </a:pPr>
            <a:endParaRPr lang="el-GR" sz="2400" smtClean="0"/>
          </a:p>
          <a:p>
            <a:r>
              <a:rPr lang="el-GR" sz="2400" smtClean="0"/>
              <a:t>Γραφή με πλαστικό μπουκάλι (κέτσαπ, μουστάρδα, αφρό)</a:t>
            </a:r>
          </a:p>
          <a:p>
            <a:r>
              <a:rPr lang="el-GR" sz="2400" smtClean="0"/>
              <a:t>Γραφή σε χρωματιστή άμμο ή αλάτι</a:t>
            </a:r>
          </a:p>
          <a:p>
            <a:r>
              <a:rPr lang="el-GR" sz="2400" smtClean="0"/>
              <a:t>Κατασκευή λέξεων με ξύλινα γράμματα, τουβλάκια, πλαστελίνη ή παζλ</a:t>
            </a:r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ΒΟΗΘΗΜΑΤΑ ΓΙΑ ΤΙΣ ΧΡΟΝΟΛΟΓΙΕΣ ΚΑΙ ΤΗ ΧΡΟΝΙΚΗ ΑΛΛΗΛΟΥΧΙΑ</a:t>
            </a:r>
            <a:endParaRPr lang="en-US" sz="2800" cap="none" dirty="0"/>
          </a:p>
        </p:txBody>
      </p:sp>
      <p:sp>
        <p:nvSpPr>
          <p:cNvPr id="1843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Διαβάστε, ακούστε το βιβλίο από κασέτα και δείτε τη σχετική ταινία.</a:t>
            </a:r>
          </a:p>
          <a:p>
            <a:r>
              <a:rPr lang="el-GR" sz="2400" smtClean="0"/>
              <a:t>Χρήση εικονογραφημένων σχεδιαγραμμάτων .</a:t>
            </a:r>
          </a:p>
          <a:p>
            <a:r>
              <a:rPr lang="el-GR" sz="2400" smtClean="0"/>
              <a:t>Χρονοδιάγραμμα.</a:t>
            </a:r>
          </a:p>
          <a:p>
            <a:r>
              <a:rPr lang="el-GR" sz="2400" smtClean="0"/>
              <a:t>Παλιά περιοδικά και φωτογραφίες σχετικά με το θέμα.</a:t>
            </a:r>
          </a:p>
          <a:p>
            <a:pPr>
              <a:buFont typeface="Wingdings 2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ΥΠΟΔΕΙΓΜΑ ΣΧ. ΑΝΑΓΝΩΣΗΣ (Δ’-ΣΤ’)</a:t>
            </a:r>
            <a:endParaRPr lang="en-US" sz="2800" cap="none" dirty="0"/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smtClean="0"/>
              <a:t>Εξηγήστε με λίγα λόγια την υπόθεση της  ιστορίας.</a:t>
            </a:r>
          </a:p>
          <a:p>
            <a:r>
              <a:rPr lang="el-GR" sz="2800" smtClean="0"/>
              <a:t>Εξήγηση των λέξεων που δεν ξέρει.</a:t>
            </a:r>
          </a:p>
          <a:p>
            <a:r>
              <a:rPr lang="el-GR" sz="2800" smtClean="0"/>
              <a:t>Συζήτηση για την πλοκή και τους νέους χαρακτήρες που εμφανίζονται.</a:t>
            </a:r>
            <a:endParaRPr lang="en-US" sz="2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ΒΟΗΘΗΤΙΚΑ ΕΡΓΑΛΕΙΑ ΓΙΑ ΤΙΣ ΓΡΑΠΤΕΣ ΕΡΓΑΣΙΕΣ</a:t>
            </a:r>
            <a:endParaRPr lang="en-US" sz="2800" cap="none" dirty="0"/>
          </a:p>
        </p:txBody>
      </p:sp>
      <p:sp>
        <p:nvSpPr>
          <p:cNvPr id="2048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Οι οδηγίες να είναι σαφείς και να προσπαθήσει να τις πει προφορικά.</a:t>
            </a:r>
          </a:p>
          <a:p>
            <a:r>
              <a:rPr lang="el-GR" sz="2400" smtClean="0"/>
              <a:t>Η εργασία να γίνει με βήματα.</a:t>
            </a:r>
          </a:p>
          <a:p>
            <a:r>
              <a:rPr lang="el-GR" sz="2400" smtClean="0"/>
              <a:t>Χρήση υπολογιστή χρησιμοποιώντας ορθογράφο. </a:t>
            </a:r>
          </a:p>
          <a:p>
            <a:r>
              <a:rPr lang="el-GR" sz="2400" smtClean="0"/>
              <a:t>Συνεργασία με συμμαθητή για διορθώσεις.</a:t>
            </a:r>
          </a:p>
          <a:p>
            <a:r>
              <a:rPr lang="el-GR" sz="2400" smtClean="0"/>
              <a:t>Για παρουσίαση βιβλίου να έχει στη διάθεσή του (αν υπάρχει) και την κινηματογραφική εκδοχή.</a:t>
            </a:r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cap="none" dirty="0" smtClean="0"/>
              <a:t>ΣΤΡΑΤΗΓΙΚΕΣ ΕΚΜΑΘΗΣΗΣ ΟΡΘΟΓΡΑΦΙΑΣ</a:t>
            </a:r>
            <a:endParaRPr lang="en-US" sz="2800" cap="none" dirty="0"/>
          </a:p>
        </p:txBody>
      </p:sp>
      <p:sp>
        <p:nvSpPr>
          <p:cNvPr id="2150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Ενημέρωση του δασκάλου για τη δυσκολία στην ορθογραφία.</a:t>
            </a:r>
          </a:p>
          <a:p>
            <a:r>
              <a:rPr lang="el-GR" sz="2400" smtClean="0"/>
              <a:t>Ταξινόμηση λέξεων με κριτήριο (θέμα, κατάληξη, κ.λ.π.).</a:t>
            </a:r>
          </a:p>
          <a:p>
            <a:r>
              <a:rPr lang="el-GR" sz="2400" smtClean="0"/>
              <a:t>Αίσθηση της αφής (άμμο, πηλό).</a:t>
            </a:r>
          </a:p>
          <a:p>
            <a:r>
              <a:rPr lang="el-GR" sz="2400" smtClean="0"/>
              <a:t>Γραφή στον αέρα.</a:t>
            </a:r>
          </a:p>
          <a:p>
            <a:r>
              <a:rPr lang="el-GR" sz="2400" smtClean="0"/>
              <a:t>Κατάλογο με τις λέξεις που κάνει συχνά λάθος.</a:t>
            </a:r>
          </a:p>
          <a:p>
            <a:r>
              <a:rPr lang="el-GR" sz="2400" smtClean="0"/>
              <a:t>Χρήση έγχρωμων μαρκαδόρων στα σημεία που κάνει λάθος.</a:t>
            </a:r>
          </a:p>
          <a:p>
            <a:r>
              <a:rPr lang="el-GR" sz="2400" smtClean="0"/>
              <a:t>Χρήση ηλεκτρονικού ορθογράφου.</a:t>
            </a:r>
          </a:p>
          <a:p>
            <a:r>
              <a:rPr lang="el-GR" sz="2400" smtClean="0"/>
              <a:t>Κουτί ορθογραφίας.</a:t>
            </a:r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Αφθονία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178</TotalTime>
  <Words>615</Words>
  <Application>Microsoft Office PowerPoint</Application>
  <PresentationFormat>Προβολή στην οθόνη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Πρότυπο σχεδίασης</vt:lpstr>
      </vt:variant>
      <vt:variant>
        <vt:i4>5</vt:i4>
      </vt:variant>
      <vt:variant>
        <vt:lpstr>Τίτλοι διαφανειών</vt:lpstr>
      </vt:variant>
      <vt:variant>
        <vt:i4>19</vt:i4>
      </vt:variant>
    </vt:vector>
  </HeadingPairs>
  <TitlesOfParts>
    <vt:vector size="29" baseType="lpstr">
      <vt:lpstr>Trebuchet MS</vt:lpstr>
      <vt:lpstr>Arial</vt:lpstr>
      <vt:lpstr>Wingdings 2</vt:lpstr>
      <vt:lpstr>Wingdings</vt:lpstr>
      <vt:lpstr>Calibri</vt:lpstr>
      <vt:lpstr>Αφθονία</vt:lpstr>
      <vt:lpstr>Αφθονία</vt:lpstr>
      <vt:lpstr>Αφθονία</vt:lpstr>
      <vt:lpstr>Αφθονία</vt:lpstr>
      <vt:lpstr>Αφθονία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Κεφ.15 Τακτικές επιτυχίας στο σχολείο</dc:title>
  <dc:creator>nikos</dc:creator>
  <cp:lastModifiedBy>x</cp:lastModifiedBy>
  <cp:revision>36</cp:revision>
  <dcterms:created xsi:type="dcterms:W3CDTF">2012-12-03T17:38:21Z</dcterms:created>
  <dcterms:modified xsi:type="dcterms:W3CDTF">2012-12-05T19:05:58Z</dcterms:modified>
</cp:coreProperties>
</file>