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Τίτλος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22" name="Υπότιτλος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Στυλ κύριου υπότιτλου</a:t>
            </a:r>
            <a:endParaRPr kumimoji="0"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7F176F-D617-403D-90B7-83B15E4081A7}" type="datetimeFigureOut">
              <a:rPr lang="el-GR" smtClean="0"/>
              <a:pPr/>
              <a:t>8/11/2021</a:t>
            </a:fld>
            <a:endParaRPr lang="el-GR"/>
          </a:p>
        </p:txBody>
      </p:sp>
      <p:sp>
        <p:nvSpPr>
          <p:cNvPr id="20" name="Θέση υποσέλιδου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10" name="Θέση αριθμού διαφάνειας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109E03-6891-4B4F-B136-C607361D156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Έλλειψη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Έλλειψη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7F176F-D617-403D-90B7-83B15E4081A7}" type="datetimeFigureOut">
              <a:rPr lang="el-GR" smtClean="0"/>
              <a:pPr/>
              <a:t>8/11/2021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109E03-6891-4B4F-B136-C607361D156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7F176F-D617-403D-90B7-83B15E4081A7}" type="datetimeFigureOut">
              <a:rPr lang="el-GR" smtClean="0"/>
              <a:pPr/>
              <a:t>8/11/2021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109E03-6891-4B4F-B136-C607361D156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7F176F-D617-403D-90B7-83B15E4081A7}" type="datetimeFigureOut">
              <a:rPr lang="el-GR" smtClean="0"/>
              <a:pPr/>
              <a:t>8/11/2021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109E03-6891-4B4F-B136-C607361D156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7F176F-D617-403D-90B7-83B15E4081A7}" type="datetimeFigureOut">
              <a:rPr lang="el-GR" smtClean="0"/>
              <a:pPr/>
              <a:t>8/11/2021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109E03-6891-4B4F-B136-C607361D156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Ορθογώνιο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Έλλειψη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Έλλειψη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7F176F-D617-403D-90B7-83B15E4081A7}" type="datetimeFigureOut">
              <a:rPr lang="el-GR" smtClean="0"/>
              <a:pPr/>
              <a:t>8/11/2021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109E03-6891-4B4F-B136-C607361D156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7F176F-D617-403D-90B7-83B15E4081A7}" type="datetimeFigureOut">
              <a:rPr lang="el-GR" smtClean="0"/>
              <a:pPr/>
              <a:t>8/11/2021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109E03-6891-4B4F-B136-C607361D156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7F176F-D617-403D-90B7-83B15E4081A7}" type="datetimeFigureOut">
              <a:rPr lang="el-GR" smtClean="0"/>
              <a:pPr/>
              <a:t>8/11/2021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109E03-6891-4B4F-B136-C607361D156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Ορθογώνιο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7F176F-D617-403D-90B7-83B15E4081A7}" type="datetimeFigureOut">
              <a:rPr lang="el-GR" smtClean="0"/>
              <a:pPr/>
              <a:t>8/11/2021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109E03-6891-4B4F-B136-C607361D156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6" name="Ορθογώνιο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7F176F-D617-403D-90B7-83B15E4081A7}" type="datetimeFigureOut">
              <a:rPr lang="el-GR" smtClean="0"/>
              <a:pPr/>
              <a:t>8/11/2021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109E03-6891-4B4F-B136-C607361D156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7F176F-D617-403D-90B7-83B15E4081A7}" type="datetimeFigureOut">
              <a:rPr lang="el-GR" smtClean="0"/>
              <a:pPr/>
              <a:t>8/11/2021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109E03-6891-4B4F-B136-C607361D156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Ορθογώνιο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9" name="Διάγραμμα ροής: Διεργασία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Διάγραμμα ροής: Διεργασία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Πίτα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Έλλειψη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Κουλούρα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Ορθογώνιο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Θέση τίτλου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9" name="Θέση κειμένου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4" name="Θέση ημερομηνίας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47F176F-D617-403D-90B7-83B15E4081A7}" type="datetimeFigureOut">
              <a:rPr lang="el-GR" smtClean="0"/>
              <a:pPr/>
              <a:t>8/11/2021</a:t>
            </a:fld>
            <a:endParaRPr lang="el-GR"/>
          </a:p>
        </p:txBody>
      </p:sp>
      <p:sp>
        <p:nvSpPr>
          <p:cNvPr id="10" name="Θέση υποσέλιδου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l-GR"/>
          </a:p>
        </p:txBody>
      </p:sp>
      <p:sp>
        <p:nvSpPr>
          <p:cNvPr id="22" name="Θέση αριθμού διαφάνειας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9109E03-6891-4B4F-B136-C607361D156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5" name="Ορθογώνιο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00166" y="857232"/>
            <a:ext cx="7406640" cy="1472184"/>
          </a:xfrm>
        </p:spPr>
        <p:txBody>
          <a:bodyPr>
            <a:noAutofit/>
          </a:bodyPr>
          <a:lstStyle/>
          <a:p>
            <a:pPr algn="ctr"/>
            <a:r>
              <a:rPr lang="el-GR" sz="3600" dirty="0"/>
              <a:t>Επιτροπή Διεπιστημονική Υποστήριξης (Ε.Δ.Υ</a:t>
            </a:r>
            <a:r>
              <a:rPr lang="el-GR" sz="3600" dirty="0" smtClean="0"/>
              <a:t>.)</a:t>
            </a:r>
            <a:br>
              <a:rPr lang="el-GR" sz="3600" dirty="0" smtClean="0"/>
            </a:br>
            <a:r>
              <a:rPr lang="el-GR" sz="3600" dirty="0" smtClean="0"/>
              <a:t> </a:t>
            </a:r>
            <a:r>
              <a:rPr lang="el-GR" sz="2800" dirty="0" smtClean="0"/>
              <a:t>(ΦΕΚ </a:t>
            </a:r>
            <a:r>
              <a:rPr lang="el-GR" sz="2800" dirty="0" smtClean="0"/>
              <a:t>5009/27-10-2021)</a:t>
            </a:r>
            <a:endParaRPr lang="el-GR" sz="2800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57290" y="2571744"/>
            <a:ext cx="7406640" cy="1752600"/>
          </a:xfrm>
        </p:spPr>
        <p:txBody>
          <a:bodyPr>
            <a:noAutofit/>
          </a:bodyPr>
          <a:lstStyle/>
          <a:p>
            <a:endParaRPr lang="el-GR" sz="3200" dirty="0" smtClean="0"/>
          </a:p>
          <a:p>
            <a:endParaRPr lang="el-GR" sz="3200" dirty="0" smtClean="0"/>
          </a:p>
          <a:p>
            <a:r>
              <a:rPr lang="el-GR" sz="3200" dirty="0" err="1" smtClean="0"/>
              <a:t>Καθηκοντολόγιο</a:t>
            </a:r>
            <a:r>
              <a:rPr lang="el-GR" sz="3200" dirty="0" smtClean="0"/>
              <a:t> </a:t>
            </a:r>
            <a:r>
              <a:rPr lang="el-GR" sz="3200" dirty="0"/>
              <a:t>Κοινωνικού Λειτουργού</a:t>
            </a:r>
          </a:p>
          <a:p>
            <a:endParaRPr lang="el-GR" sz="32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785926" cy="1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4935170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000100" y="1571612"/>
            <a:ext cx="7962088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el-GR" sz="3600" dirty="0"/>
              <a:t>Σας ευχαριστώ για την </a:t>
            </a:r>
            <a:r>
              <a:rPr lang="el-GR" sz="3600"/>
              <a:t>προσοχή </a:t>
            </a:r>
            <a:r>
              <a:rPr lang="el-GR" sz="3600" smtClean="0"/>
              <a:t>σας!</a:t>
            </a:r>
            <a:r>
              <a:rPr lang="el-GR" sz="3600" dirty="0" smtClean="0"/>
              <a:t/>
            </a:r>
            <a:br>
              <a:rPr lang="el-GR" sz="3600" dirty="0" smtClean="0"/>
            </a:br>
            <a:r>
              <a:rPr lang="el-GR" sz="3600" dirty="0" smtClean="0"/>
              <a:t/>
            </a:r>
            <a:br>
              <a:rPr lang="el-GR" sz="3600" dirty="0" smtClean="0"/>
            </a:br>
            <a:r>
              <a:rPr lang="el-GR" sz="3600" dirty="0" smtClean="0"/>
              <a:t>Οι ΚΛ των ΕΔΥ μπορούν να επικοινωνούν μαζί μου (πότε; πώς;)</a:t>
            </a:r>
            <a:endParaRPr lang="el-GR" sz="3600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00364" y="3473624"/>
            <a:ext cx="3384376" cy="3384376"/>
          </a:xfrm>
        </p:spPr>
      </p:pic>
    </p:spTree>
    <p:extLst>
      <p:ext uri="{BB962C8B-B14F-4D97-AF65-F5344CB8AC3E}">
        <p14:creationId xmlns:p14="http://schemas.microsoft.com/office/powerpoint/2010/main" xmlns="" val="814036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776864" cy="792088"/>
          </a:xfrm>
        </p:spPr>
        <p:txBody>
          <a:bodyPr/>
          <a:lstStyle/>
          <a:p>
            <a:r>
              <a:rPr lang="el-GR" dirty="0"/>
              <a:t>Σκοπός των Ε.Δ.Υ.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el-GR" dirty="0"/>
              <a:t>Η Ε.Δ.Υ. λειτουργεί στην σχολική μονάδα γενικής ή επαγγελματικής εκπαίδευσης , έχει </a:t>
            </a:r>
            <a:r>
              <a:rPr lang="el-GR" dirty="0" smtClean="0"/>
              <a:t>σκοπό:</a:t>
            </a:r>
          </a:p>
          <a:p>
            <a:pPr>
              <a:buFont typeface="Wingdings" pitchFamily="2" charset="2"/>
              <a:buChar char="v"/>
            </a:pPr>
            <a:r>
              <a:rPr lang="el-GR" dirty="0" smtClean="0"/>
              <a:t> </a:t>
            </a:r>
            <a:r>
              <a:rPr lang="el-GR" dirty="0" smtClean="0"/>
              <a:t>την </a:t>
            </a:r>
            <a:r>
              <a:rPr lang="el-GR" dirty="0"/>
              <a:t>ανάπτυξη διεπιστημονικών πρακτικών </a:t>
            </a:r>
            <a:r>
              <a:rPr lang="el-GR" dirty="0" smtClean="0"/>
              <a:t>αξιολόγησης,</a:t>
            </a:r>
            <a:endParaRPr lang="el-GR" dirty="0" smtClean="0"/>
          </a:p>
          <a:p>
            <a:pPr>
              <a:buFont typeface="Wingdings" pitchFamily="2" charset="2"/>
              <a:buChar char="v"/>
            </a:pPr>
            <a:r>
              <a:rPr lang="el-GR" dirty="0" smtClean="0"/>
              <a:t> </a:t>
            </a:r>
            <a:r>
              <a:rPr lang="el-GR" dirty="0" smtClean="0"/>
              <a:t>τη συμβουλευτική υποστήριξη,</a:t>
            </a:r>
            <a:endParaRPr lang="el-GR" dirty="0" smtClean="0"/>
          </a:p>
          <a:p>
            <a:pPr>
              <a:buFont typeface="Wingdings" pitchFamily="2" charset="2"/>
              <a:buChar char="v"/>
            </a:pPr>
            <a:r>
              <a:rPr lang="el-GR" dirty="0" smtClean="0"/>
              <a:t> την παιδαγωγική </a:t>
            </a:r>
            <a:r>
              <a:rPr lang="el-GR" dirty="0" smtClean="0"/>
              <a:t>υποστήριξη </a:t>
            </a:r>
            <a:r>
              <a:rPr lang="el-GR" dirty="0" smtClean="0"/>
              <a:t>(Άρθρο </a:t>
            </a:r>
            <a:r>
              <a:rPr lang="el-GR" dirty="0"/>
              <a:t>2)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215380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848872" cy="1080120"/>
          </a:xfrm>
        </p:spPr>
        <p:txBody>
          <a:bodyPr>
            <a:normAutofit/>
          </a:bodyPr>
          <a:lstStyle/>
          <a:p>
            <a:r>
              <a:rPr lang="el-GR" sz="3200" dirty="0" err="1"/>
              <a:t>Καθηκοντολόγιο</a:t>
            </a:r>
            <a:r>
              <a:rPr lang="el-GR" sz="3200" dirty="0"/>
              <a:t> </a:t>
            </a:r>
            <a:r>
              <a:rPr lang="el-GR" sz="3200" dirty="0" smtClean="0"/>
              <a:t>Κοινωνικού </a:t>
            </a:r>
            <a:r>
              <a:rPr lang="el-GR" sz="3200" dirty="0"/>
              <a:t>Λ</a:t>
            </a:r>
            <a:r>
              <a:rPr lang="el-GR" sz="3200" dirty="0" smtClean="0"/>
              <a:t>ειτουργού </a:t>
            </a:r>
            <a:endParaRPr lang="el-GR" sz="32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971600" y="1484784"/>
            <a:ext cx="7962088" cy="4763616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l-GR" sz="2800" dirty="0"/>
              <a:t>Τ</a:t>
            </a:r>
            <a:r>
              <a:rPr lang="el-GR" sz="2800" dirty="0" smtClean="0"/>
              <a:t>α </a:t>
            </a:r>
            <a:r>
              <a:rPr lang="el-GR" sz="2800" dirty="0"/>
              <a:t>μέλη που αποτελούν την Επιτροπή Διεπιστημονικής </a:t>
            </a:r>
            <a:r>
              <a:rPr lang="el-GR" sz="2800" dirty="0" smtClean="0"/>
              <a:t>Υποστήριξης </a:t>
            </a:r>
            <a:r>
              <a:rPr lang="el-GR" sz="2800" dirty="0"/>
              <a:t>είναι</a:t>
            </a:r>
          </a:p>
          <a:p>
            <a:pPr>
              <a:buFont typeface="Wingdings" pitchFamily="2" charset="2"/>
              <a:buChar char="v"/>
            </a:pPr>
            <a:r>
              <a:rPr lang="el-GR" sz="2800" dirty="0"/>
              <a:t>Συντονιστής του Σ.Δ.Ε.Υ. </a:t>
            </a:r>
          </a:p>
          <a:p>
            <a:pPr>
              <a:buFont typeface="Wingdings" pitchFamily="2" charset="2"/>
              <a:buChar char="v"/>
            </a:pPr>
            <a:r>
              <a:rPr lang="el-GR" sz="2800" dirty="0"/>
              <a:t> Διευθυντής της εκάστοτε σχολική μονάδας ως πρόεδρος</a:t>
            </a:r>
          </a:p>
          <a:p>
            <a:pPr>
              <a:buFont typeface="Wingdings" pitchFamily="2" charset="2"/>
              <a:buChar char="v"/>
            </a:pPr>
            <a:r>
              <a:rPr lang="el-GR" sz="2800" dirty="0"/>
              <a:t>Εκπαιδευτικός Ε.Α.Ε.</a:t>
            </a:r>
          </a:p>
          <a:p>
            <a:pPr>
              <a:buFont typeface="Wingdings" pitchFamily="2" charset="2"/>
              <a:buChar char="v"/>
            </a:pPr>
            <a:r>
              <a:rPr lang="el-GR" sz="2800" dirty="0"/>
              <a:t>Ψυχολόγος</a:t>
            </a:r>
          </a:p>
          <a:p>
            <a:pPr>
              <a:buFont typeface="Wingdings" pitchFamily="2" charset="2"/>
              <a:buChar char="v"/>
            </a:pPr>
            <a:r>
              <a:rPr lang="el-GR" sz="2800" dirty="0"/>
              <a:t> Κοινωνικός λειτουργός </a:t>
            </a:r>
          </a:p>
          <a:p>
            <a:pPr>
              <a:buFont typeface="Wingdings" pitchFamily="2" charset="2"/>
              <a:buChar char="v"/>
            </a:pPr>
            <a:r>
              <a:rPr lang="el-GR" sz="2800" dirty="0" smtClean="0"/>
              <a:t>Γραμματέας</a:t>
            </a:r>
            <a:endParaRPr lang="el-GR" sz="2800" dirty="0"/>
          </a:p>
          <a:p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xmlns="" val="4198732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71600" y="44624"/>
            <a:ext cx="7992888" cy="1152128"/>
          </a:xfrm>
        </p:spPr>
        <p:txBody>
          <a:bodyPr>
            <a:normAutofit/>
          </a:bodyPr>
          <a:lstStyle/>
          <a:p>
            <a:r>
              <a:rPr lang="el-GR" sz="3200" dirty="0" err="1"/>
              <a:t>Καθηκοντολόγιο</a:t>
            </a:r>
            <a:r>
              <a:rPr lang="el-GR" sz="3200" dirty="0"/>
              <a:t> </a:t>
            </a:r>
            <a:r>
              <a:rPr lang="el-GR" sz="3200" dirty="0" smtClean="0"/>
              <a:t>Κοινωνικού </a:t>
            </a:r>
            <a:r>
              <a:rPr lang="el-GR" sz="3200" dirty="0"/>
              <a:t>Λ</a:t>
            </a:r>
            <a:r>
              <a:rPr lang="el-GR" sz="3200" dirty="0" smtClean="0"/>
              <a:t>ειτουργού </a:t>
            </a:r>
            <a:endParaRPr lang="el-GR" sz="32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99592" y="1340768"/>
            <a:ext cx="8034096" cy="4907632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l-GR" sz="2800" dirty="0"/>
              <a:t>Το </a:t>
            </a:r>
            <a:r>
              <a:rPr lang="el-GR" sz="2800" dirty="0" err="1"/>
              <a:t>καθηκοντολόγιο</a:t>
            </a:r>
            <a:r>
              <a:rPr lang="el-GR" sz="2800" dirty="0"/>
              <a:t> του κοινωνικού λειτουργού θα πρέπει να διέπετε από τον κώδικα δεοντολογίας του επαγγέλματος</a:t>
            </a:r>
            <a:r>
              <a:rPr lang="el-GR" sz="2800" dirty="0" smtClean="0"/>
              <a:t>.</a:t>
            </a:r>
          </a:p>
          <a:p>
            <a:pPr marL="82296" indent="0">
              <a:buNone/>
            </a:pPr>
            <a:r>
              <a:rPr lang="el-GR" sz="2800" dirty="0" smtClean="0"/>
              <a:t> </a:t>
            </a:r>
            <a:r>
              <a:rPr lang="el-GR" sz="2800" dirty="0"/>
              <a:t>Η παροχή υπηρεσιών είναι προσανατολισμένη</a:t>
            </a:r>
            <a:r>
              <a:rPr lang="el-GR" sz="2800" dirty="0" smtClean="0"/>
              <a:t>:</a:t>
            </a:r>
          </a:p>
          <a:p>
            <a:pPr>
              <a:buFont typeface="Wingdings" pitchFamily="2" charset="2"/>
              <a:buChar char="v"/>
            </a:pPr>
            <a:r>
              <a:rPr lang="el-GR" sz="2800" dirty="0" smtClean="0"/>
              <a:t>Στην </a:t>
            </a:r>
            <a:r>
              <a:rPr lang="el-GR" sz="2800" dirty="0"/>
              <a:t>πρόληψη ή την αντιμετώπιση αναγκών και κοινωνικών προβλημάτων </a:t>
            </a:r>
            <a:r>
              <a:rPr lang="el-GR" sz="2800" dirty="0" smtClean="0"/>
              <a:t>και </a:t>
            </a:r>
            <a:r>
              <a:rPr lang="el-GR" sz="2800" dirty="0"/>
              <a:t>συναφών προβλημάτων.</a:t>
            </a:r>
          </a:p>
          <a:p>
            <a:pPr>
              <a:buFont typeface="Wingdings" pitchFamily="2" charset="2"/>
              <a:buChar char="v"/>
            </a:pPr>
            <a:r>
              <a:rPr lang="el-GR" sz="2800" dirty="0"/>
              <a:t>Στην βελτίωση παραγόντων και συνθηκών της οικογενειακής και κοινωνικής ζωής του μαθητή. </a:t>
            </a:r>
          </a:p>
          <a:p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xmlns="" val="3582753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 err="1"/>
              <a:t>Καθηκοντολόγιο</a:t>
            </a:r>
            <a:r>
              <a:rPr lang="el-GR" sz="3200" dirty="0"/>
              <a:t> </a:t>
            </a:r>
            <a:r>
              <a:rPr lang="el-GR" sz="3200" dirty="0" smtClean="0"/>
              <a:t>Κοινωνικού </a:t>
            </a:r>
            <a:r>
              <a:rPr lang="el-GR" sz="3200" dirty="0"/>
              <a:t>Λ</a:t>
            </a:r>
            <a:r>
              <a:rPr lang="el-GR" sz="3200" dirty="0" smtClean="0"/>
              <a:t>ειτουργού </a:t>
            </a:r>
            <a:endParaRPr lang="el-GR" sz="32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043608" y="1484784"/>
            <a:ext cx="7890080" cy="5256584"/>
          </a:xfrm>
        </p:spPr>
        <p:txBody>
          <a:bodyPr>
            <a:normAutofit/>
          </a:bodyPr>
          <a:lstStyle/>
          <a:p>
            <a:pPr marL="82296" indent="0">
              <a:buNone/>
            </a:pPr>
            <a:endParaRPr lang="el-GR" sz="2800" dirty="0" smtClean="0"/>
          </a:p>
          <a:p>
            <a:pPr marL="82296" indent="0">
              <a:buNone/>
            </a:pPr>
            <a:r>
              <a:rPr lang="el-GR" sz="2800" dirty="0" smtClean="0"/>
              <a:t>Το </a:t>
            </a:r>
            <a:r>
              <a:rPr lang="el-GR" sz="2800" dirty="0" err="1"/>
              <a:t>καθηκοντολόγιο</a:t>
            </a:r>
            <a:r>
              <a:rPr lang="el-GR" sz="2800" dirty="0"/>
              <a:t> του κοινωνικού λειτουργού απαρτίζεται από εξής σημεία.</a:t>
            </a:r>
          </a:p>
          <a:p>
            <a:pPr>
              <a:buFont typeface="Wingdings" pitchFamily="2" charset="2"/>
              <a:buChar char="v"/>
            </a:pPr>
            <a:r>
              <a:rPr lang="el-GR" sz="2800" dirty="0"/>
              <a:t>Σε κοινωνικούς, οικονομικούς, πολιτισμικούς, περιβαλλοντικούς και οικογενειακούς παράγοντες που μπορεί να εμποδίζουν την ομαλή </a:t>
            </a:r>
            <a:r>
              <a:rPr lang="el-GR" sz="2800" dirty="0" smtClean="0"/>
              <a:t>σχολική </a:t>
            </a:r>
            <a:r>
              <a:rPr lang="el-GR" sz="2800" dirty="0"/>
              <a:t>και κοινωνική ζωή. </a:t>
            </a:r>
          </a:p>
          <a:p>
            <a:pPr>
              <a:buFont typeface="Wingdings" pitchFamily="2" charset="2"/>
              <a:buChar char="v"/>
            </a:pPr>
            <a:r>
              <a:rPr lang="el-GR" sz="2800" dirty="0"/>
              <a:t>Διερεύνηση δυσκολιών </a:t>
            </a:r>
          </a:p>
          <a:p>
            <a:pPr>
              <a:buFont typeface="Wingdings" pitchFamily="2" charset="2"/>
              <a:buChar char="v"/>
            </a:pPr>
            <a:r>
              <a:rPr lang="el-GR" sz="2800" dirty="0"/>
              <a:t>Ενημέρωση του συλλόγου για </a:t>
            </a:r>
            <a:r>
              <a:rPr lang="el-GR" sz="2800" dirty="0" smtClean="0"/>
              <a:t>το </a:t>
            </a:r>
            <a:r>
              <a:rPr lang="el-GR" sz="2800" dirty="0"/>
              <a:t>ρόλο </a:t>
            </a:r>
            <a:r>
              <a:rPr lang="el-GR" sz="2800" dirty="0" smtClean="0"/>
              <a:t>του/της στην </a:t>
            </a:r>
            <a:r>
              <a:rPr lang="el-GR" sz="2800" dirty="0"/>
              <a:t>σχολική μονάδα και τα καθήκοντα.</a:t>
            </a:r>
          </a:p>
          <a:p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xmlns="" val="353060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890080" cy="1008112"/>
          </a:xfrm>
        </p:spPr>
        <p:txBody>
          <a:bodyPr>
            <a:normAutofit/>
          </a:bodyPr>
          <a:lstStyle/>
          <a:p>
            <a:r>
              <a:rPr lang="el-GR" sz="3200" dirty="0" err="1"/>
              <a:t>Καθηκοντολόγιο</a:t>
            </a:r>
            <a:r>
              <a:rPr lang="el-GR" sz="3200" dirty="0"/>
              <a:t> </a:t>
            </a:r>
            <a:r>
              <a:rPr lang="el-GR" sz="3200" dirty="0" smtClean="0"/>
              <a:t>Κοινωνικού </a:t>
            </a:r>
            <a:r>
              <a:rPr lang="el-GR" sz="3200" dirty="0"/>
              <a:t>Λ</a:t>
            </a:r>
            <a:r>
              <a:rPr lang="el-GR" sz="3200" dirty="0" smtClean="0"/>
              <a:t>ειτουργού </a:t>
            </a:r>
            <a:endParaRPr lang="el-GR" sz="32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043608" y="1268760"/>
            <a:ext cx="7890080" cy="5400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endParaRPr lang="el-GR" sz="2800" dirty="0" smtClean="0"/>
          </a:p>
          <a:p>
            <a:pPr>
              <a:buFont typeface="Wingdings" pitchFamily="2" charset="2"/>
              <a:buChar char="v"/>
            </a:pPr>
            <a:r>
              <a:rPr lang="el-GR" sz="2800" dirty="0" smtClean="0"/>
              <a:t>Συμβουλευτικές </a:t>
            </a:r>
            <a:r>
              <a:rPr lang="el-GR" sz="2800" dirty="0"/>
              <a:t>παρεμβάσεις σε εκπαιδευτικούς των σχολικών μονάδων.</a:t>
            </a:r>
          </a:p>
          <a:p>
            <a:pPr>
              <a:buFont typeface="Wingdings" pitchFamily="2" charset="2"/>
              <a:buChar char="v"/>
            </a:pPr>
            <a:r>
              <a:rPr lang="el-GR" sz="2800" dirty="0"/>
              <a:t>Συνεντεύξεις με γονείς και κηδεμόνες για την σύνταξη κοινωνικού ιστορικού.</a:t>
            </a:r>
          </a:p>
          <a:p>
            <a:pPr>
              <a:buFont typeface="Wingdings" pitchFamily="2" charset="2"/>
              <a:buChar char="v"/>
            </a:pPr>
            <a:r>
              <a:rPr lang="el-GR" sz="2800" dirty="0"/>
              <a:t>Συμμετοχή στην σύνταξη και υλοποίηση του εξατομικευμένου προγράμματος.</a:t>
            </a:r>
          </a:p>
          <a:p>
            <a:pPr>
              <a:buFont typeface="Wingdings" pitchFamily="2" charset="2"/>
              <a:buChar char="v"/>
            </a:pPr>
            <a:r>
              <a:rPr lang="el-GR" sz="2800" dirty="0"/>
              <a:t>Για περιπτώσεις μαθητών που διαθέτουν γνωμάτευση από το </a:t>
            </a:r>
            <a:r>
              <a:rPr lang="el-GR" sz="2800" dirty="0" smtClean="0"/>
              <a:t>ΚΕ.Δ.Α.Σ.Υ. </a:t>
            </a:r>
            <a:r>
              <a:rPr lang="el-GR" sz="2800" dirty="0"/>
              <a:t>γίνεται νέα έκθεση κοινωνικού ιστορικού</a:t>
            </a:r>
          </a:p>
          <a:p>
            <a:pPr>
              <a:buFont typeface="Wingdings" pitchFamily="2" charset="2"/>
              <a:buChar char="v"/>
            </a:pPr>
            <a:r>
              <a:rPr lang="el-GR" sz="2800" dirty="0"/>
              <a:t>Παραπομπές στα </a:t>
            </a:r>
            <a:r>
              <a:rPr lang="el-GR" sz="2800" dirty="0" smtClean="0"/>
              <a:t>ΚΕ.Δ.Α.Σ.Υ.</a:t>
            </a:r>
            <a:endParaRPr lang="el-GR" sz="2800" dirty="0"/>
          </a:p>
          <a:p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xmlns="" val="2544138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7818072" cy="1080120"/>
          </a:xfrm>
        </p:spPr>
        <p:txBody>
          <a:bodyPr>
            <a:normAutofit/>
          </a:bodyPr>
          <a:lstStyle/>
          <a:p>
            <a:r>
              <a:rPr lang="el-GR" sz="3200" dirty="0" err="1"/>
              <a:t>Καθηκοντολόγιο</a:t>
            </a:r>
            <a:r>
              <a:rPr lang="el-GR" sz="3200" dirty="0"/>
              <a:t> </a:t>
            </a:r>
            <a:r>
              <a:rPr lang="el-GR" sz="3200" dirty="0" smtClean="0"/>
              <a:t>Κοινωνικού </a:t>
            </a:r>
            <a:r>
              <a:rPr lang="el-GR" sz="3200" dirty="0"/>
              <a:t>Λ</a:t>
            </a:r>
            <a:r>
              <a:rPr lang="el-GR" sz="3200" dirty="0" smtClean="0"/>
              <a:t>ειτουργού </a:t>
            </a:r>
            <a:endParaRPr lang="el-GR" sz="32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043608" y="1196752"/>
            <a:ext cx="7890080" cy="532859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endParaRPr lang="el-GR" sz="2800" dirty="0" smtClean="0"/>
          </a:p>
          <a:p>
            <a:pPr>
              <a:buFont typeface="Wingdings" pitchFamily="2" charset="2"/>
              <a:buChar char="v"/>
            </a:pPr>
            <a:r>
              <a:rPr lang="el-GR" sz="2800" dirty="0" smtClean="0"/>
              <a:t>Συνεργασία </a:t>
            </a:r>
            <a:r>
              <a:rPr lang="el-GR" sz="2800" dirty="0"/>
              <a:t>με την οικογένεια του μαθητή (</a:t>
            </a:r>
            <a:r>
              <a:rPr lang="el-GR" sz="2800" dirty="0" err="1"/>
              <a:t>πολυεπίπεδη</a:t>
            </a:r>
            <a:r>
              <a:rPr lang="el-GR" sz="2800" dirty="0"/>
              <a:t>)</a:t>
            </a:r>
          </a:p>
          <a:p>
            <a:pPr>
              <a:buFont typeface="Wingdings" pitchFamily="2" charset="2"/>
              <a:buChar char="v"/>
            </a:pPr>
            <a:r>
              <a:rPr lang="el-GR" sz="2800" dirty="0"/>
              <a:t>Υποστηρίζει την ενεργεί ένταξη όλων των μαθητών στην σχολική ζωή</a:t>
            </a:r>
          </a:p>
          <a:p>
            <a:pPr>
              <a:buFont typeface="Wingdings" pitchFamily="2" charset="2"/>
              <a:buChar char="v"/>
            </a:pPr>
            <a:r>
              <a:rPr lang="el-GR" sz="2800" dirty="0"/>
              <a:t>Διαχείριση θεμάτων οικογενειακής παραμέλησης ή κακοποίησης</a:t>
            </a:r>
          </a:p>
          <a:p>
            <a:pPr>
              <a:buFont typeface="Wingdings" pitchFamily="2" charset="2"/>
              <a:buChar char="v"/>
            </a:pPr>
            <a:r>
              <a:rPr lang="el-GR" sz="2800" dirty="0"/>
              <a:t>Προετοιμασία για αλλαγή σχολικού πλαισίου (μεταγραφές, αλλαγή βαθμίδας)</a:t>
            </a:r>
          </a:p>
          <a:p>
            <a:pPr>
              <a:buFont typeface="Wingdings" pitchFamily="2" charset="2"/>
              <a:buChar char="v"/>
            </a:pPr>
            <a:r>
              <a:rPr lang="el-GR" sz="2800" dirty="0"/>
              <a:t>Διαμορφώνει ευέλικτα δίκτυα με υπηρεσίες της τοπικής και ευρύτερης κοινωνίας</a:t>
            </a:r>
          </a:p>
          <a:p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xmlns="" val="39583072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7818072" cy="1080120"/>
          </a:xfrm>
        </p:spPr>
        <p:txBody>
          <a:bodyPr>
            <a:normAutofit/>
          </a:bodyPr>
          <a:lstStyle/>
          <a:p>
            <a:r>
              <a:rPr lang="el-GR" sz="3200" dirty="0" err="1"/>
              <a:t>Καθηκοντολόγιο</a:t>
            </a:r>
            <a:r>
              <a:rPr lang="el-GR" sz="3200" dirty="0"/>
              <a:t> </a:t>
            </a:r>
            <a:r>
              <a:rPr lang="el-GR" sz="3200" dirty="0" smtClean="0"/>
              <a:t>Κοινωνικού </a:t>
            </a:r>
            <a:r>
              <a:rPr lang="el-GR" sz="3200" dirty="0"/>
              <a:t>Λ</a:t>
            </a:r>
            <a:r>
              <a:rPr lang="el-GR" sz="3200" dirty="0" smtClean="0"/>
              <a:t>ειτουργού </a:t>
            </a:r>
            <a:endParaRPr lang="el-GR" sz="32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043608" y="1268760"/>
            <a:ext cx="7890080" cy="532859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endParaRPr lang="el-GR" sz="2800" dirty="0" smtClean="0"/>
          </a:p>
          <a:p>
            <a:pPr>
              <a:buFont typeface="Wingdings" pitchFamily="2" charset="2"/>
              <a:buChar char="v"/>
            </a:pPr>
            <a:r>
              <a:rPr lang="el-GR" sz="2800" dirty="0" smtClean="0"/>
              <a:t>Συμμετοχή </a:t>
            </a:r>
            <a:r>
              <a:rPr lang="el-GR" sz="2800" dirty="0"/>
              <a:t>σε προγράμματα ενημέρωσης και ευαισθητοποίησης</a:t>
            </a:r>
          </a:p>
          <a:p>
            <a:pPr>
              <a:buFont typeface="Wingdings" pitchFamily="2" charset="2"/>
              <a:buChar char="v"/>
            </a:pPr>
            <a:r>
              <a:rPr lang="el-GR" sz="2800" dirty="0"/>
              <a:t>Διευκόλυνση πρακτικής άσκησης</a:t>
            </a:r>
          </a:p>
          <a:p>
            <a:pPr>
              <a:buFont typeface="Wingdings" pitchFamily="2" charset="2"/>
              <a:buChar char="v"/>
            </a:pPr>
            <a:r>
              <a:rPr lang="el-GR" sz="2800" dirty="0"/>
              <a:t>Σ</a:t>
            </a:r>
            <a:r>
              <a:rPr lang="el-GR" sz="2800" dirty="0" smtClean="0"/>
              <a:t>ύναψη </a:t>
            </a:r>
            <a:r>
              <a:rPr lang="el-GR" sz="2800" dirty="0"/>
              <a:t>του πρωτοκόλλου συνεργασίας και επικοινωνίας με τους γονείς ή κηδεμόνες.</a:t>
            </a:r>
          </a:p>
          <a:p>
            <a:pPr>
              <a:buFont typeface="Wingdings" pitchFamily="2" charset="2"/>
              <a:buChar char="v"/>
            </a:pPr>
            <a:r>
              <a:rPr lang="el-GR" sz="2800" dirty="0"/>
              <a:t> Τηρεί ημερολόγιο-αρχείο των ενεργειών του για το σύνολο των δραστηριοτήτων που πραγματοποίησε ως μέλος της Ε.Δ.Υ..</a:t>
            </a:r>
          </a:p>
          <a:p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xmlns="" val="584862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962088" cy="648072"/>
          </a:xfrm>
        </p:spPr>
        <p:txBody>
          <a:bodyPr>
            <a:normAutofit fontScale="90000"/>
          </a:bodyPr>
          <a:lstStyle/>
          <a:p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043608" y="980728"/>
            <a:ext cx="7890080" cy="5267672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l-GR" sz="2800" dirty="0" smtClean="0"/>
              <a:t>Τα κλειδιά για την επιτυχημένη λειτουργία του θεσμού είναι: </a:t>
            </a:r>
          </a:p>
          <a:p>
            <a:pPr>
              <a:buFont typeface="Wingdings" pitchFamily="2" charset="2"/>
              <a:buChar char="v"/>
            </a:pPr>
            <a:r>
              <a:rPr lang="el-GR" sz="2800" dirty="0" smtClean="0"/>
              <a:t>Λειτουργική συνεργασία </a:t>
            </a:r>
          </a:p>
          <a:p>
            <a:pPr>
              <a:buFont typeface="Wingdings" pitchFamily="2" charset="2"/>
              <a:buChar char="v"/>
            </a:pPr>
            <a:r>
              <a:rPr lang="el-GR" sz="2800" dirty="0" smtClean="0"/>
              <a:t>Οργάνωση </a:t>
            </a:r>
          </a:p>
          <a:p>
            <a:pPr>
              <a:buFont typeface="Wingdings" pitchFamily="2" charset="2"/>
              <a:buChar char="v"/>
            </a:pPr>
            <a:r>
              <a:rPr lang="el-GR" sz="2800" dirty="0" smtClean="0"/>
              <a:t>Ενεργή συμμετοχή όλων των εμπλεκόμενων μερών.</a:t>
            </a:r>
          </a:p>
          <a:p>
            <a:pPr>
              <a:buFont typeface="Wingdings" pitchFamily="2" charset="2"/>
              <a:buChar char="v"/>
            </a:pPr>
            <a:endParaRPr lang="el-GR" sz="2800" dirty="0" smtClean="0"/>
          </a:p>
          <a:p>
            <a:pPr marL="82296" indent="0">
              <a:buNone/>
            </a:pPr>
            <a:endParaRPr lang="el-GR" sz="2800" dirty="0" smtClean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31840" y="4349502"/>
            <a:ext cx="3960440" cy="158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324154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Ηλιοστάσιο">
  <a:themeElements>
    <a:clrScheme name="Αποκορύφωμα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Ηλιοστάσιο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Ηλιοστάσιο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96</TotalTime>
  <Words>351</Words>
  <Application>Microsoft Office PowerPoint</Application>
  <PresentationFormat>Προβολή στην οθόνη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Ηλιοστάσιο</vt:lpstr>
      <vt:lpstr>Επιτροπή Διεπιστημονική Υποστήριξης (Ε.Δ.Υ.)  (ΦΕΚ 5009/27-10-2021)</vt:lpstr>
      <vt:lpstr>Σκοπός των Ε.Δ.Υ.</vt:lpstr>
      <vt:lpstr>Καθηκοντολόγιο Κοινωνικού Λειτουργού </vt:lpstr>
      <vt:lpstr>Καθηκοντολόγιο Κοινωνικού Λειτουργού </vt:lpstr>
      <vt:lpstr>Καθηκοντολόγιο Κοινωνικού Λειτουργού </vt:lpstr>
      <vt:lpstr>Καθηκοντολόγιο Κοινωνικού Λειτουργού </vt:lpstr>
      <vt:lpstr>Καθηκοντολόγιο Κοινωνικού Λειτουργού </vt:lpstr>
      <vt:lpstr>Καθηκοντολόγιο Κοινωνικού Λειτουργού </vt:lpstr>
      <vt:lpstr>Διαφάνεια 9</vt:lpstr>
      <vt:lpstr>Σας ευχαριστώ για την προσοχή σας!  Οι ΚΛ των ΕΔΥ μπορούν να επικοινωνούν μαζί μου (πότε; πώς;)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Επιτροπή Διεπιστημονική Υποστήριξης (Ε.Δ.Υ.)</dc:title>
  <dc:creator>user</dc:creator>
  <cp:lastModifiedBy>User</cp:lastModifiedBy>
  <cp:revision>6</cp:revision>
  <dcterms:created xsi:type="dcterms:W3CDTF">2021-11-05T09:09:59Z</dcterms:created>
  <dcterms:modified xsi:type="dcterms:W3CDTF">2021-11-08T08:11:19Z</dcterms:modified>
</cp:coreProperties>
</file>