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sldIdLst>
    <p:sldId id="256" r:id="rId2"/>
    <p:sldId id="257" r:id="rId3"/>
    <p:sldId id="258" r:id="rId4"/>
    <p:sldId id="259" r:id="rId5"/>
    <p:sldId id="260" r:id="rId6"/>
    <p:sldId id="261" r:id="rId7"/>
    <p:sldId id="263" r:id="rId8"/>
    <p:sldId id="262"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E0A640-A84B-4E58-845B-AEA42902864A}" type="datetimeFigureOut">
              <a:rPr lang="el-GR" smtClean="0"/>
              <a:pPr/>
              <a:t>10/12/2012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4E89D0-A370-4C66-B54B-FC695620E06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E4E89D0-A370-4C66-B54B-FC695620E06B}" type="slidenum">
              <a:rPr lang="el-GR" smtClean="0"/>
              <a:pPr/>
              <a:t>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7EAB27-5E4D-42C8-9353-690F46C6DAD0}" type="datetimeFigureOut">
              <a:rPr lang="el-GR" smtClean="0"/>
              <a:pPr/>
              <a:t>10/12/2012</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764DBC0-E0AD-44D0-99A4-B4B98626A2B5}"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B7EAB27-5E4D-42C8-9353-690F46C6DAD0}" type="datetimeFigureOut">
              <a:rPr lang="el-GR" smtClean="0"/>
              <a:pPr/>
              <a:t>10/12/2012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2764DBC0-E0AD-44D0-99A4-B4B98626A2B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1B7EAB27-5E4D-42C8-9353-690F46C6DAD0}" type="datetimeFigureOut">
              <a:rPr lang="el-GR" smtClean="0"/>
              <a:pPr/>
              <a:t>10/12/2012</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764DBC0-E0AD-44D0-99A4-B4B98626A2B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B7EAB27-5E4D-42C8-9353-690F46C6DAD0}" type="datetimeFigureOut">
              <a:rPr lang="el-GR" smtClean="0"/>
              <a:pPr/>
              <a:t>10/12/2012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2764DBC0-E0AD-44D0-99A4-B4B98626A2B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7EAB27-5E4D-42C8-9353-690F46C6DAD0}" type="datetimeFigureOut">
              <a:rPr lang="el-GR" smtClean="0"/>
              <a:pPr/>
              <a:t>10/12/2012</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2764DBC0-E0AD-44D0-99A4-B4B98626A2B5}"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1B7EAB27-5E4D-42C8-9353-690F46C6DAD0}" type="datetimeFigureOut">
              <a:rPr lang="el-GR" smtClean="0"/>
              <a:pPr/>
              <a:t>10/12/2012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2764DBC0-E0AD-44D0-99A4-B4B98626A2B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1B7EAB27-5E4D-42C8-9353-690F46C6DAD0}" type="datetimeFigureOut">
              <a:rPr lang="el-GR" smtClean="0"/>
              <a:pPr/>
              <a:t>10/12/2012</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2764DBC0-E0AD-44D0-99A4-B4B98626A2B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1B7EAB27-5E4D-42C8-9353-690F46C6DAD0}" type="datetimeFigureOut">
              <a:rPr lang="el-GR" smtClean="0"/>
              <a:pPr/>
              <a:t>10/12/2012</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2764DBC0-E0AD-44D0-99A4-B4B98626A2B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1B7EAB27-5E4D-42C8-9353-690F46C6DAD0}" type="datetimeFigureOut">
              <a:rPr lang="el-GR" smtClean="0"/>
              <a:pPr/>
              <a:t>10/12/2012</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2764DBC0-E0AD-44D0-99A4-B4B98626A2B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1B7EAB27-5E4D-42C8-9353-690F46C6DAD0}" type="datetimeFigureOut">
              <a:rPr lang="el-GR" smtClean="0"/>
              <a:pPr/>
              <a:t>10/12/2012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2764DBC0-E0AD-44D0-99A4-B4B98626A2B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1B7EAB27-5E4D-42C8-9353-690F46C6DAD0}" type="datetimeFigureOut">
              <a:rPr lang="el-GR" smtClean="0"/>
              <a:pPr/>
              <a:t>10/12/2012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2764DBC0-E0AD-44D0-99A4-B4B98626A2B5}"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7EAB27-5E4D-42C8-9353-690F46C6DAD0}" type="datetimeFigureOut">
              <a:rPr lang="el-GR" smtClean="0"/>
              <a:pPr/>
              <a:t>10/12/2012</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764DBC0-E0AD-44D0-99A4-B4B98626A2B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404665"/>
            <a:ext cx="7772400" cy="864095"/>
          </a:xfrm>
        </p:spPr>
        <p:txBody>
          <a:bodyPr>
            <a:normAutofit/>
          </a:bodyPr>
          <a:lstStyle/>
          <a:p>
            <a:r>
              <a:rPr lang="el-GR" sz="3600" dirty="0" smtClean="0">
                <a:solidFill>
                  <a:schemeClr val="tx2">
                    <a:lumMod val="60000"/>
                    <a:lumOff val="40000"/>
                  </a:schemeClr>
                </a:solidFill>
              </a:rPr>
              <a:t>Η  διάγνωση της δυσλεξίας</a:t>
            </a:r>
            <a:endParaRPr lang="el-GR" sz="3600" dirty="0">
              <a:solidFill>
                <a:schemeClr val="tx2">
                  <a:lumMod val="60000"/>
                  <a:lumOff val="40000"/>
                </a:schemeClr>
              </a:solidFill>
            </a:endParaRPr>
          </a:p>
        </p:txBody>
      </p:sp>
      <p:sp>
        <p:nvSpPr>
          <p:cNvPr id="3" name="2 - Υπότιτλος"/>
          <p:cNvSpPr>
            <a:spLocks noGrp="1"/>
          </p:cNvSpPr>
          <p:nvPr>
            <p:ph type="subTitle" idx="1"/>
          </p:nvPr>
        </p:nvSpPr>
        <p:spPr>
          <a:xfrm>
            <a:off x="395536" y="1556792"/>
            <a:ext cx="5184576" cy="4154016"/>
          </a:xfrm>
        </p:spPr>
        <p:txBody>
          <a:bodyPr>
            <a:normAutofit/>
          </a:bodyPr>
          <a:lstStyle/>
          <a:p>
            <a:r>
              <a:rPr lang="el-GR" sz="2400" dirty="0" smtClean="0"/>
              <a:t> -Γίνεται από ειδικούς επιστήμονες και περιλαμβάνει μια σειρά ειδικών αξιολογήσεων. </a:t>
            </a:r>
          </a:p>
          <a:p>
            <a:r>
              <a:rPr lang="el-GR" sz="2400" dirty="0" smtClean="0"/>
              <a:t>          -Ο γονιός είναι εκείνος που βλέπει πρώτος τα σημάδια της δυσλεξίας. </a:t>
            </a:r>
          </a:p>
          <a:p>
            <a:r>
              <a:rPr lang="el-GR" sz="2400" dirty="0"/>
              <a:t> </a:t>
            </a:r>
            <a:r>
              <a:rPr lang="el-GR" sz="2400" dirty="0" smtClean="0"/>
              <a:t>    - Η σωστή και ολοκληρωμένη διάγνωση ωστόσο, περιλαμβάνει πολλούς τομείς και πολλά επίπεδα εξειδίκευσης. </a:t>
            </a:r>
            <a:endParaRPr lang="el-GR" sz="2400" dirty="0"/>
          </a:p>
          <a:p>
            <a:pPr>
              <a:buFontTx/>
              <a:buChar char="-"/>
            </a:pPr>
            <a:endParaRPr lang="el-GR" sz="2400" dirty="0" smtClean="0"/>
          </a:p>
          <a:p>
            <a:pPr>
              <a:buFontTx/>
              <a:buChar char="-"/>
            </a:pPr>
            <a:endParaRPr lang="el-GR" sz="2400" dirty="0"/>
          </a:p>
        </p:txBody>
      </p:sp>
      <p:pic>
        <p:nvPicPr>
          <p:cNvPr id="1026" name="Picture 2" descr="C:\Documents and Settings\Panagiotis\Τα έγγραφά μου\dyslexia\Σχέδιο-κορίτσι_747094.jpg"/>
          <p:cNvPicPr>
            <a:picLocks noChangeAspect="1" noChangeArrowheads="1"/>
          </p:cNvPicPr>
          <p:nvPr/>
        </p:nvPicPr>
        <p:blipFill>
          <a:blip r:embed="rId2" cstate="print"/>
          <a:srcRect/>
          <a:stretch>
            <a:fillRect/>
          </a:stretch>
        </p:blipFill>
        <p:spPr bwMode="auto">
          <a:xfrm>
            <a:off x="5652120" y="2348880"/>
            <a:ext cx="3298354" cy="280831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332656"/>
            <a:ext cx="8229600" cy="504056"/>
          </a:xfrm>
        </p:spPr>
        <p:txBody>
          <a:bodyPr>
            <a:normAutofit/>
          </a:bodyPr>
          <a:lstStyle/>
          <a:p>
            <a:r>
              <a:rPr lang="el-GR" sz="3200" dirty="0" smtClean="0"/>
              <a:t>Κατανοώντας το ΠΕΑΔ</a:t>
            </a:r>
            <a:endParaRPr lang="el-GR" sz="3200" dirty="0"/>
          </a:p>
        </p:txBody>
      </p:sp>
      <p:sp>
        <p:nvSpPr>
          <p:cNvPr id="3" name="2 - Θέση περιεχομένου"/>
          <p:cNvSpPr>
            <a:spLocks noGrp="1"/>
          </p:cNvSpPr>
          <p:nvPr>
            <p:ph idx="1"/>
          </p:nvPr>
        </p:nvSpPr>
        <p:spPr>
          <a:xfrm>
            <a:off x="0" y="1052736"/>
            <a:ext cx="8172400" cy="6120680"/>
          </a:xfrm>
        </p:spPr>
        <p:txBody>
          <a:bodyPr>
            <a:normAutofit fontScale="70000" lnSpcReduction="20000"/>
          </a:bodyPr>
          <a:lstStyle/>
          <a:p>
            <a:pPr>
              <a:buNone/>
            </a:pPr>
            <a:r>
              <a:rPr lang="el-GR" sz="2000" dirty="0" smtClean="0"/>
              <a:t>Οι γονείς πρέπει να αναζητούν ορισμένα βασικά στοιχεία  που θα περιλαμβάνει ένα ΠΕΑΔ</a:t>
            </a:r>
            <a:r>
              <a:rPr lang="en-US" sz="2000" dirty="0" smtClean="0"/>
              <a:t>:</a:t>
            </a:r>
            <a:endParaRPr lang="el-GR" sz="2000" dirty="0" smtClean="0"/>
          </a:p>
          <a:p>
            <a:pPr>
              <a:buNone/>
            </a:pPr>
            <a:r>
              <a:rPr lang="el-GR" sz="2000" dirty="0" smtClean="0"/>
              <a:t>*Την επίδοση του παιδιού κατά την αξιολόγηση.</a:t>
            </a:r>
          </a:p>
          <a:p>
            <a:pPr>
              <a:buNone/>
            </a:pPr>
            <a:r>
              <a:rPr lang="el-GR" sz="2000" dirty="0" smtClean="0"/>
              <a:t>*Τους ετήσιους αλλά και τους βραχυπρόθεσμους εκπαιδευτικούς στόχους.</a:t>
            </a:r>
          </a:p>
          <a:p>
            <a:pPr>
              <a:buNone/>
            </a:pPr>
            <a:r>
              <a:rPr lang="el-GR" sz="2000" dirty="0" smtClean="0"/>
              <a:t>*Τις υπηρεσίες ειδικής αγωγής και τις άλλες πρόσθετες υπηρεσίες που πρέπει να παρασχεθούν στο παιδί. Επίσης πρέπει να προσδιορίζεται σε ποιο βαθμό το παιδί έχει την ικανότητα να συμμετέχει στο κανονικό εκπαιδευτικό  πρόγραμμα του σχολείου.</a:t>
            </a:r>
          </a:p>
          <a:p>
            <a:pPr>
              <a:buNone/>
            </a:pPr>
            <a:r>
              <a:rPr lang="el-GR" sz="2000" dirty="0" smtClean="0"/>
              <a:t>*Τις προγραμματισμένες ημερομηνίες έναρξης των παραπάνω υπηρεσιών και τη διάρκειά τους.</a:t>
            </a:r>
          </a:p>
          <a:p>
            <a:pPr>
              <a:buNone/>
            </a:pPr>
            <a:r>
              <a:rPr lang="el-GR" sz="2000" dirty="0" smtClean="0"/>
              <a:t>        Στις ειδικές υπηρεσίες που χρειάζεται να παρασχεθούν στο παιδί σας μπορεί να περιλαμβάνονται και οι ακόλουθες </a:t>
            </a:r>
            <a:r>
              <a:rPr lang="en-US" sz="2000" dirty="0" smtClean="0"/>
              <a:t>:</a:t>
            </a:r>
            <a:endParaRPr lang="el-GR" sz="2000" dirty="0" smtClean="0"/>
          </a:p>
          <a:p>
            <a:pPr>
              <a:buNone/>
            </a:pPr>
            <a:r>
              <a:rPr lang="el-GR" sz="2000" b="1" dirty="0" smtClean="0"/>
              <a:t>               </a:t>
            </a:r>
            <a:r>
              <a:rPr lang="el-GR" sz="2300" b="1" u="sng" dirty="0" err="1" smtClean="0"/>
              <a:t>Λογοθεραπεία</a:t>
            </a:r>
            <a:r>
              <a:rPr lang="el-GR" sz="2300" b="1" dirty="0" smtClean="0"/>
              <a:t> </a:t>
            </a:r>
          </a:p>
          <a:p>
            <a:pPr>
              <a:buNone/>
            </a:pPr>
            <a:r>
              <a:rPr lang="el-GR" sz="2300" b="1" dirty="0" smtClean="0"/>
              <a:t>             </a:t>
            </a:r>
            <a:r>
              <a:rPr lang="el-GR" sz="2300" b="1" u="sng" dirty="0" smtClean="0"/>
              <a:t>Φυσικοθεραπεία </a:t>
            </a:r>
            <a:r>
              <a:rPr lang="el-GR" sz="2300" dirty="0" smtClean="0"/>
              <a:t>  </a:t>
            </a:r>
            <a:r>
              <a:rPr lang="el-GR" sz="2000" dirty="0" smtClean="0"/>
              <a:t>Αφορά στις λεπτές κινητικές δεξιότητες του παιδιού.</a:t>
            </a:r>
          </a:p>
          <a:p>
            <a:pPr>
              <a:buNone/>
            </a:pPr>
            <a:r>
              <a:rPr lang="el-GR" sz="2000" b="1" dirty="0" smtClean="0"/>
              <a:t>              </a:t>
            </a:r>
            <a:r>
              <a:rPr lang="el-GR" sz="2300" b="1" u="sng" dirty="0" smtClean="0"/>
              <a:t>Δεξιότητες ανάγνωσης</a:t>
            </a:r>
            <a:r>
              <a:rPr lang="el-GR" sz="2000" b="1" dirty="0" smtClean="0"/>
              <a:t>   </a:t>
            </a:r>
            <a:r>
              <a:rPr lang="el-GR" sz="2000" dirty="0" smtClean="0"/>
              <a:t>Εξαρτάται από  την ηλικία του παιδιού. Στα μικρά παιδιά μπορεί να εστιαστεί στην ανάγνωση των οδικών σημάτων, την ανάγνωση και κατανόηση κειμένου, στη βελτίωση των ορθογραφικών δεξιοτήτων ,  σε μεγαλύτερα παιδιά η σιωπηρή ανάγνωση κειμένου και απάντηση σε ερωτήσεις κατανόησης, στην ικανότητα εξαγωγής</a:t>
            </a:r>
          </a:p>
          <a:p>
            <a:pPr>
              <a:buNone/>
            </a:pPr>
            <a:r>
              <a:rPr lang="el-GR" sz="2000" dirty="0" smtClean="0"/>
              <a:t>        συμπερασμάτων.</a:t>
            </a:r>
          </a:p>
          <a:p>
            <a:pPr>
              <a:buNone/>
            </a:pPr>
            <a:r>
              <a:rPr lang="el-GR" sz="2300" dirty="0" smtClean="0"/>
              <a:t>            </a:t>
            </a:r>
            <a:r>
              <a:rPr lang="el-GR" sz="2300" b="1" u="sng" dirty="0" smtClean="0"/>
              <a:t>Μαθηματικές δεξιότητες</a:t>
            </a:r>
            <a:r>
              <a:rPr lang="el-GR" sz="2300" u="sng" dirty="0" smtClean="0"/>
              <a:t> </a:t>
            </a:r>
          </a:p>
          <a:p>
            <a:pPr>
              <a:buNone/>
            </a:pPr>
            <a:r>
              <a:rPr lang="el-GR" sz="2300" dirty="0" smtClean="0"/>
              <a:t>     </a:t>
            </a:r>
          </a:p>
          <a:p>
            <a:pPr>
              <a:buNone/>
            </a:pPr>
            <a:r>
              <a:rPr lang="el-GR" sz="2600" b="1" dirty="0" smtClean="0"/>
              <a:t>    Ο γονιός πρέπει να θυμάται ότι η συλλογή πληροφοριών για τους τρόπους που μπορεί να βοηθήσει το παιδί του  θα είναι μια διαδικασία συνεχής, αφού η δυσλεξία αποτελεί μόνιμο στοιχείο της ζωής του.  </a:t>
            </a:r>
          </a:p>
          <a:p>
            <a:pPr>
              <a:buNone/>
            </a:pPr>
            <a:r>
              <a:rPr lang="el-GR" sz="2600" b="1" dirty="0" smtClean="0"/>
              <a:t>           </a:t>
            </a:r>
            <a:endParaRPr lang="en-US" sz="2600" b="1" dirty="0" smtClean="0"/>
          </a:p>
          <a:p>
            <a:pPr>
              <a:buNone/>
            </a:pPr>
            <a:r>
              <a:rPr lang="en-US" b="1" dirty="0" smtClean="0"/>
              <a:t> </a:t>
            </a:r>
            <a:r>
              <a:rPr lang="en-US" b="1" dirty="0" smtClean="0"/>
              <a:t>                   </a:t>
            </a:r>
            <a:r>
              <a:rPr lang="el-GR" b="1" dirty="0" err="1" smtClean="0"/>
              <a:t>Καντιφούδη</a:t>
            </a:r>
            <a:r>
              <a:rPr lang="el-GR" b="1" dirty="0" smtClean="0"/>
              <a:t> Ευαγγελία – Στάμου </a:t>
            </a:r>
            <a:r>
              <a:rPr lang="el-GR" b="1" dirty="0" smtClean="0"/>
              <a:t>Σ</a:t>
            </a:r>
            <a:r>
              <a:rPr lang="el-GR" b="1" dirty="0" smtClean="0"/>
              <a:t>τέλλα  </a:t>
            </a:r>
          </a:p>
          <a:p>
            <a:pPr>
              <a:buNone/>
            </a:pPr>
            <a:r>
              <a:rPr lang="el-GR" sz="2600" b="1" dirty="0" smtClean="0"/>
              <a:t> </a:t>
            </a:r>
            <a:r>
              <a:rPr lang="el-GR" sz="2600" b="1" dirty="0" smtClean="0"/>
              <a:t>                               1</a:t>
            </a:r>
            <a:r>
              <a:rPr lang="el-GR" sz="2600" b="1" baseline="30000" dirty="0" smtClean="0"/>
              <a:t>ο</a:t>
            </a:r>
            <a:r>
              <a:rPr lang="el-GR" sz="2600" b="1" dirty="0" smtClean="0"/>
              <a:t> </a:t>
            </a:r>
            <a:r>
              <a:rPr lang="el-GR" sz="2600" b="1" dirty="0" err="1" smtClean="0"/>
              <a:t>Δημ.Σχ.Παγγαίου</a:t>
            </a:r>
            <a:r>
              <a:rPr lang="el-GR" sz="2600" b="1" dirty="0" smtClean="0"/>
              <a:t>  </a:t>
            </a:r>
            <a:endParaRPr lang="el-GR" sz="2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4082"/>
          </a:xfrm>
        </p:spPr>
        <p:txBody>
          <a:bodyPr>
            <a:noAutofit/>
          </a:bodyPr>
          <a:lstStyle/>
          <a:p>
            <a:r>
              <a:rPr lang="el-GR" sz="3600" dirty="0" err="1" smtClean="0"/>
              <a:t>Ορισμοσ</a:t>
            </a:r>
            <a:r>
              <a:rPr lang="el-GR" sz="3600" dirty="0" smtClean="0"/>
              <a:t> </a:t>
            </a:r>
            <a:r>
              <a:rPr lang="en-US" sz="3600" dirty="0" smtClean="0"/>
              <a:t> </a:t>
            </a:r>
            <a:endParaRPr lang="el-GR" sz="3600" dirty="0"/>
          </a:p>
        </p:txBody>
      </p:sp>
      <p:sp>
        <p:nvSpPr>
          <p:cNvPr id="3" name="2 - Θέση περιεχομένου"/>
          <p:cNvSpPr>
            <a:spLocks noGrp="1"/>
          </p:cNvSpPr>
          <p:nvPr>
            <p:ph idx="1"/>
          </p:nvPr>
        </p:nvSpPr>
        <p:spPr>
          <a:xfrm>
            <a:off x="457200" y="1124744"/>
            <a:ext cx="4474840" cy="5001419"/>
          </a:xfrm>
        </p:spPr>
        <p:txBody>
          <a:bodyPr>
            <a:normAutofit fontScale="62500" lnSpcReduction="20000"/>
          </a:bodyPr>
          <a:lstStyle/>
          <a:p>
            <a:pPr>
              <a:buNone/>
            </a:pPr>
            <a:r>
              <a:rPr lang="el-GR" sz="2400" dirty="0" smtClean="0"/>
              <a:t>        Τέλη 19</a:t>
            </a:r>
            <a:r>
              <a:rPr lang="el-GR" sz="2400" baseline="30000" dirty="0" smtClean="0"/>
              <a:t>ου</a:t>
            </a:r>
            <a:r>
              <a:rPr lang="el-GR" sz="2400" dirty="0" smtClean="0"/>
              <a:t> αι. δυσλεξία  θεωρούνταν  «η κατάσταση κατά την οποία άτομα με φυσιολογική νοημοσύνη έχουν προβλήματα στην ανάγνωση».</a:t>
            </a:r>
          </a:p>
          <a:p>
            <a:pPr>
              <a:buNone/>
            </a:pPr>
            <a:r>
              <a:rPr lang="el-GR" sz="2400" dirty="0" smtClean="0"/>
              <a:t>        Στις αρχές του 20</a:t>
            </a:r>
            <a:r>
              <a:rPr lang="el-GR" sz="2400" baseline="30000" dirty="0" smtClean="0"/>
              <a:t>ου</a:t>
            </a:r>
            <a:r>
              <a:rPr lang="el-GR" sz="2400" dirty="0" smtClean="0"/>
              <a:t> αι., μετά από έρευνες διαπιστώθηκε ότι η δυσλεξία επικεντρώνεται σε νευρολογικά αίτια .</a:t>
            </a:r>
          </a:p>
          <a:p>
            <a:pPr>
              <a:buNone/>
            </a:pPr>
            <a:r>
              <a:rPr lang="el-GR" sz="2400" dirty="0"/>
              <a:t> </a:t>
            </a:r>
            <a:r>
              <a:rPr lang="el-GR" sz="2400" dirty="0" smtClean="0"/>
              <a:t>        Τα προβλήματα στην ανάγνωση, στη γραφή, στην ορθογραφία και στην αριθμητική βρέθηκε ότι συνδέονται με ατελείς νευρωνικές διαδρομές στις περιοχές επεξεργασίας του λόγου στο αριστερό ημισφαίριο του εγκεφάλου.</a:t>
            </a:r>
          </a:p>
          <a:p>
            <a:pPr>
              <a:buNone/>
            </a:pPr>
            <a:r>
              <a:rPr lang="el-GR" sz="2400" dirty="0"/>
              <a:t> </a:t>
            </a:r>
            <a:r>
              <a:rPr lang="el-GR" sz="2400" dirty="0" smtClean="0"/>
              <a:t>         Σήμερα, θεωρείται απαραίτητο να γίνουν ιατρικές εξετάσεις για να αποκλειστούν προβλήματα ακοής και όρασης, και σε ορισμένες περιπτώσεις, απαιτείται ιατρική παρέμβαση για τη διάγνωση και θεραπεία πιθανών νευρολογικών  προβλημάτων.</a:t>
            </a:r>
          </a:p>
          <a:p>
            <a:pPr>
              <a:buNone/>
            </a:pPr>
            <a:r>
              <a:rPr lang="el-GR" sz="2400" dirty="0"/>
              <a:t> </a:t>
            </a:r>
            <a:r>
              <a:rPr lang="el-GR" sz="2400" dirty="0" smtClean="0"/>
              <a:t>        Η δυσλεξία  αποτελεί μόνιμη κατάσταση και ο καλύτερος τρόπος  αντιμετώπισής της είναι μέσα από μεθόδους και στρατηγικές που συμβάλλουν στην επιτυχή προσαρμογή  του παιδιού τόσο στο σχολικό όσο και στο ευρύτερο κοινωνικό περιβάλλον του.     </a:t>
            </a:r>
            <a:endParaRPr lang="el-GR" sz="2400" dirty="0"/>
          </a:p>
        </p:txBody>
      </p:sp>
      <p:pic>
        <p:nvPicPr>
          <p:cNvPr id="2050" name="Picture 2" descr="C:\Documents and Settings\Panagiotis\Τα έγγραφά μου\dyslexia\4F7656FD66BF46B783193B451003EFF6.jpg"/>
          <p:cNvPicPr>
            <a:picLocks noChangeAspect="1" noChangeArrowheads="1"/>
          </p:cNvPicPr>
          <p:nvPr/>
        </p:nvPicPr>
        <p:blipFill>
          <a:blip r:embed="rId2" cstate="print"/>
          <a:srcRect/>
          <a:stretch>
            <a:fillRect/>
          </a:stretch>
        </p:blipFill>
        <p:spPr bwMode="auto">
          <a:xfrm>
            <a:off x="4932040" y="2348880"/>
            <a:ext cx="3168352" cy="324705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404664"/>
            <a:ext cx="8229600" cy="634082"/>
          </a:xfrm>
        </p:spPr>
        <p:txBody>
          <a:bodyPr>
            <a:normAutofit fontScale="90000"/>
          </a:bodyPr>
          <a:lstStyle/>
          <a:p>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r>
              <a:rPr lang="el-GR" sz="4000" dirty="0" smtClean="0"/>
              <a:t>Τρεις τύποι δυσλεξίας</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052736"/>
            <a:ext cx="7239000" cy="5403000"/>
          </a:xfrm>
        </p:spPr>
        <p:txBody>
          <a:bodyPr>
            <a:normAutofit fontScale="92500" lnSpcReduction="10000"/>
          </a:bodyPr>
          <a:lstStyle/>
          <a:p>
            <a:pPr>
              <a:buNone/>
            </a:pPr>
            <a:r>
              <a:rPr lang="el-GR" sz="2600" dirty="0" smtClean="0"/>
              <a:t>      Οι συνηθέστεροι τύποι δυσλεξίας είναι  τρεις </a:t>
            </a:r>
            <a:r>
              <a:rPr lang="en-US" sz="2600" dirty="0" smtClean="0"/>
              <a:t>:</a:t>
            </a:r>
            <a:endParaRPr lang="el-GR" sz="2600" dirty="0" smtClean="0"/>
          </a:p>
          <a:p>
            <a:pPr>
              <a:buNone/>
            </a:pPr>
            <a:r>
              <a:rPr lang="el-GR" sz="3000" dirty="0" smtClean="0"/>
              <a:t> </a:t>
            </a:r>
            <a:r>
              <a:rPr lang="el-GR" b="1" dirty="0" smtClean="0"/>
              <a:t>  Ο ακουστικός, ο οπτικός και ο      οπτικοακουστικός</a:t>
            </a:r>
            <a:r>
              <a:rPr lang="el-GR" sz="2400" dirty="0" smtClean="0"/>
              <a:t>. </a:t>
            </a:r>
          </a:p>
          <a:p>
            <a:r>
              <a:rPr lang="el-GR" sz="2400" dirty="0" smtClean="0"/>
              <a:t>Με την οπτική δυσλεξία έχουμε προβλήματα κατά την επεξεργασία των οπτικών παραστάσεων και την ερμηνεία τους από τον εγκέφαλο.  </a:t>
            </a:r>
          </a:p>
          <a:p>
            <a:r>
              <a:rPr lang="el-GR" sz="2400" dirty="0" smtClean="0"/>
              <a:t>Με την ακουστική δυσλεξία, αντίστοιχα, έχουμε  προβλήματα στη επεξεργασία και την ερμηνεία των ακουστικών μηνυμάτων από τον εγκέφαλο.</a:t>
            </a:r>
          </a:p>
          <a:p>
            <a:r>
              <a:rPr lang="el-GR" sz="2400" dirty="0" smtClean="0"/>
              <a:t>Με την οπτικοακουστική δυσλεξία έχουμε προβλήματα και ακουστικού και οπτικού τύπου .</a:t>
            </a:r>
          </a:p>
          <a:p>
            <a:pPr>
              <a:buNone/>
            </a:pPr>
            <a:r>
              <a:rPr lang="el-GR" sz="2400" dirty="0" smtClean="0"/>
              <a:t>     Φανταστείτε λοιπόν, την ανασφάλεια που νιώθει ένα παιδί που συνειδητοποιεί ότι δεν βλέπει ή  δεν ακούει με τον τρόπο που βλέπουν και ακούνε οι άλλοι άνθρωποι.</a:t>
            </a: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476672"/>
          </a:xfrm>
        </p:spPr>
        <p:txBody>
          <a:bodyPr>
            <a:normAutofit fontScale="90000"/>
          </a:bodyPr>
          <a:lstStyle/>
          <a:p>
            <a:r>
              <a:rPr lang="el-GR" sz="3200" dirty="0" smtClean="0"/>
              <a:t/>
            </a:r>
            <a:br>
              <a:rPr lang="el-GR" sz="3200" dirty="0" smtClean="0"/>
            </a:br>
            <a:r>
              <a:rPr lang="el-GR" sz="3200" dirty="0" smtClean="0"/>
              <a:t/>
            </a:r>
            <a:br>
              <a:rPr lang="el-GR" sz="3200" dirty="0" smtClean="0"/>
            </a:br>
            <a:r>
              <a:rPr lang="el-GR" sz="3200" dirty="0" smtClean="0"/>
              <a:t/>
            </a:r>
            <a:br>
              <a:rPr lang="el-GR" sz="3200" dirty="0" smtClean="0"/>
            </a:br>
            <a:r>
              <a:rPr lang="el-GR" sz="3200" dirty="0" smtClean="0"/>
              <a:t/>
            </a:r>
            <a:br>
              <a:rPr lang="el-GR" sz="3200" dirty="0" smtClean="0"/>
            </a:br>
            <a:r>
              <a:rPr lang="el-GR" sz="3200" dirty="0" smtClean="0"/>
              <a:t/>
            </a:r>
            <a:br>
              <a:rPr lang="el-GR" sz="3200" dirty="0" smtClean="0"/>
            </a:br>
            <a:r>
              <a:rPr lang="el-GR" sz="3200" dirty="0" smtClean="0"/>
              <a:t>τα  σημάδια  της  δυσλεξίας</a:t>
            </a:r>
            <a:endParaRPr lang="el-GR" sz="3200" dirty="0"/>
          </a:p>
        </p:txBody>
      </p:sp>
      <p:sp>
        <p:nvSpPr>
          <p:cNvPr id="3" name="2 - Θέση περιεχομένου"/>
          <p:cNvSpPr>
            <a:spLocks noGrp="1"/>
          </p:cNvSpPr>
          <p:nvPr>
            <p:ph idx="1"/>
          </p:nvPr>
        </p:nvSpPr>
        <p:spPr>
          <a:xfrm>
            <a:off x="827584" y="692696"/>
            <a:ext cx="7139136" cy="5433467"/>
          </a:xfrm>
        </p:spPr>
        <p:txBody>
          <a:bodyPr>
            <a:normAutofit fontScale="25000" lnSpcReduction="20000"/>
          </a:bodyPr>
          <a:lstStyle/>
          <a:p>
            <a:pPr>
              <a:buNone/>
            </a:pPr>
            <a:r>
              <a:rPr lang="el-GR" dirty="0" smtClean="0"/>
              <a:t> </a:t>
            </a:r>
            <a:r>
              <a:rPr lang="el-GR" sz="6200" dirty="0" smtClean="0"/>
              <a:t>Τα  πιο συνηθισμένα προβλήματα που παρατηρούμε στα δυσλεκτικά  παιδιά είναι τα εξής</a:t>
            </a:r>
            <a:r>
              <a:rPr lang="en-US" sz="6200" dirty="0" smtClean="0"/>
              <a:t>:</a:t>
            </a:r>
            <a:endParaRPr lang="el-GR" sz="6200" dirty="0" smtClean="0"/>
          </a:p>
          <a:p>
            <a:pPr>
              <a:buNone/>
            </a:pPr>
            <a:endParaRPr lang="el-GR" sz="6400" dirty="0" smtClean="0"/>
          </a:p>
          <a:p>
            <a:pPr>
              <a:buNone/>
            </a:pPr>
            <a:r>
              <a:rPr lang="el-GR" sz="6400" dirty="0" smtClean="0"/>
              <a:t>*Προβλήματα στην αναγνώριση και στην ανάγνωση λέξεων.</a:t>
            </a:r>
          </a:p>
          <a:p>
            <a:pPr>
              <a:buNone/>
            </a:pPr>
            <a:r>
              <a:rPr lang="el-GR" sz="6400" dirty="0" smtClean="0"/>
              <a:t>*Δυσκολία στη σύνταξη κειμένων, όπως οι εκθέσεις ιδεών.</a:t>
            </a:r>
          </a:p>
          <a:p>
            <a:pPr>
              <a:buNone/>
            </a:pPr>
            <a:r>
              <a:rPr lang="el-GR" sz="6400" dirty="0" smtClean="0"/>
              <a:t>*Προβλήματα ορθογραφίας.</a:t>
            </a:r>
          </a:p>
          <a:p>
            <a:pPr>
              <a:buNone/>
            </a:pPr>
            <a:r>
              <a:rPr lang="el-GR" sz="6400" dirty="0" smtClean="0"/>
              <a:t>*Αντιστροφή γραμμάτων.</a:t>
            </a:r>
          </a:p>
          <a:p>
            <a:pPr>
              <a:buNone/>
            </a:pPr>
            <a:r>
              <a:rPr lang="el-GR" sz="6400" dirty="0" smtClean="0"/>
              <a:t>*Προβληματική βραχυπρόθεσμη μνήμη.</a:t>
            </a:r>
          </a:p>
          <a:p>
            <a:pPr>
              <a:buNone/>
            </a:pPr>
            <a:r>
              <a:rPr lang="el-GR" sz="6400" dirty="0" smtClean="0"/>
              <a:t>*Δυσκολία στον έλεγχο κειμένων για τον εντοπισμό λαθών.</a:t>
            </a:r>
          </a:p>
          <a:p>
            <a:pPr>
              <a:buNone/>
            </a:pPr>
            <a:r>
              <a:rPr lang="el-GR" sz="6400" dirty="0" smtClean="0"/>
              <a:t>*Μειωμένη ακουστική αντίληψη.</a:t>
            </a:r>
          </a:p>
          <a:p>
            <a:pPr>
              <a:buNone/>
            </a:pPr>
            <a:r>
              <a:rPr lang="el-GR" sz="6400" dirty="0" smtClean="0"/>
              <a:t>*Προβλήματα στις δεξιότητες οργάνωσης.</a:t>
            </a:r>
          </a:p>
          <a:p>
            <a:pPr>
              <a:buNone/>
            </a:pPr>
            <a:r>
              <a:rPr lang="el-GR" sz="6400" dirty="0" smtClean="0"/>
              <a:t>*Κακός γραφικός χαρακτήρας.</a:t>
            </a:r>
          </a:p>
          <a:p>
            <a:pPr>
              <a:buNone/>
            </a:pPr>
            <a:r>
              <a:rPr lang="el-GR" sz="6400" dirty="0" smtClean="0"/>
              <a:t>*Ανικανότητα συγκέντρωσης προσοχής όταν ακούει.</a:t>
            </a:r>
          </a:p>
          <a:p>
            <a:pPr>
              <a:buNone/>
            </a:pPr>
            <a:r>
              <a:rPr lang="el-GR" sz="6400" dirty="0" smtClean="0"/>
              <a:t>*Προβλήματα ανάκλησης λέξεων στη μνήμη.</a:t>
            </a:r>
          </a:p>
          <a:p>
            <a:pPr>
              <a:buNone/>
            </a:pPr>
            <a:r>
              <a:rPr lang="el-GR" sz="6400" dirty="0" smtClean="0"/>
              <a:t>*Προβλήματα οπτικής αντίληψης.</a:t>
            </a:r>
          </a:p>
          <a:p>
            <a:pPr>
              <a:buNone/>
            </a:pPr>
            <a:r>
              <a:rPr lang="el-GR" sz="6400" dirty="0" smtClean="0"/>
              <a:t>*Προβλήματα αντίληψης του χώρου.</a:t>
            </a:r>
          </a:p>
          <a:p>
            <a:pPr>
              <a:buNone/>
            </a:pPr>
            <a:r>
              <a:rPr lang="el-GR" sz="6400" dirty="0" smtClean="0"/>
              <a:t>*Δυσκολία ανάκλησης ονομάτων. </a:t>
            </a:r>
          </a:p>
          <a:p>
            <a:pPr>
              <a:buNone/>
            </a:pPr>
            <a:r>
              <a:rPr lang="el-GR" sz="6400" dirty="0" smtClean="0"/>
              <a:t>*Βραδυπορία στην ολοκλήρωση των σχολικών του υποχρεώσεων.</a:t>
            </a:r>
          </a:p>
          <a:p>
            <a:pPr>
              <a:buNone/>
            </a:pPr>
            <a:r>
              <a:rPr lang="el-GR" sz="6400" dirty="0" smtClean="0"/>
              <a:t>*Κακή αίσθηση του χρόνου.</a:t>
            </a:r>
          </a:p>
          <a:p>
            <a:pPr>
              <a:buNone/>
            </a:pPr>
            <a:r>
              <a:rPr lang="el-GR" sz="6400" dirty="0" smtClean="0"/>
              <a:t>*Δυσκολία στη διάκριση ορισμένων φθόγγων.</a:t>
            </a:r>
          </a:p>
          <a:p>
            <a:pPr>
              <a:buNone/>
            </a:pPr>
            <a:r>
              <a:rPr lang="el-GR" sz="6400" dirty="0" smtClean="0"/>
              <a:t>*Δυσκολίες στη διάκριση συμβόλων και των γραμμάτων του αλφάβητου.</a:t>
            </a:r>
          </a:p>
          <a:p>
            <a:pPr>
              <a:buNone/>
            </a:pPr>
            <a:r>
              <a:rPr lang="el-GR" sz="6400" dirty="0" smtClean="0"/>
              <a:t>*Δυσκολεύεται να θυμηθεί την καθημερινή του ρουτίνα.</a:t>
            </a:r>
          </a:p>
          <a:p>
            <a:pPr>
              <a:buNone/>
            </a:pPr>
            <a:r>
              <a:rPr lang="el-GR" sz="6400" dirty="0" smtClean="0"/>
              <a:t>*Προβλήματα στην κατανόηση γραπτών κειμένων.</a:t>
            </a:r>
          </a:p>
          <a:p>
            <a:pPr>
              <a:buNone/>
            </a:pPr>
            <a:r>
              <a:rPr lang="el-GR" sz="6400" dirty="0" smtClean="0"/>
              <a:t>   </a:t>
            </a:r>
            <a:endParaRPr lang="el-GR" sz="6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332656"/>
            <a:ext cx="8229600" cy="706090"/>
          </a:xfrm>
        </p:spPr>
        <p:txBody>
          <a:bodyPr>
            <a:normAutofit fontScale="90000"/>
          </a:bodyPr>
          <a:lstStyle/>
          <a:p>
            <a:r>
              <a:rPr lang="el-GR" sz="3600" b="1" dirty="0" smtClean="0"/>
              <a:t>Η διεπιστημονική προσέγγιση της διάγνωσης</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b="1" dirty="0" smtClean="0"/>
              <a:t>        Η αξιολόγηση και η τελική διάγνωση</a:t>
            </a:r>
            <a:r>
              <a:rPr lang="el-GR" dirty="0" smtClean="0"/>
              <a:t> πρέπει να γίνονται </a:t>
            </a:r>
            <a:r>
              <a:rPr lang="el-GR" b="1" dirty="0" smtClean="0"/>
              <a:t>από ομάδα ειδικών </a:t>
            </a:r>
            <a:r>
              <a:rPr lang="el-GR" dirty="0" smtClean="0"/>
              <a:t>– και όχι μόνο από ένα άτομο. Επειδή η δυσλεξία είναι πολυσύνθετη κατάσταση και για την ολοκληρωμένη αξιολόγησή της απαιτείται η συμβολή ειδικών από διάφορους επιστημονικούς κλάδους, όπως η </a:t>
            </a:r>
            <a:r>
              <a:rPr lang="el-GR" sz="3800" b="1" dirty="0" smtClean="0"/>
              <a:t>ιατρική, η νευρολογία, η εκπαίδευση, η ψυχολογία και οι κοινωνικές επιστήμες.</a:t>
            </a:r>
          </a:p>
          <a:p>
            <a:pPr>
              <a:buNone/>
            </a:pPr>
            <a:r>
              <a:rPr lang="el-GR" dirty="0" smtClean="0"/>
              <a:t>         Πολύ σημαντικό είναι η δοκιμασία να γίνεται στη μητρική γλώσσα του παιδιού. Στην αντίθετη περίπτωση, το αποτέλεσμα πιθανόν να μην είναι αξιόπιστο.       </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404664"/>
            <a:ext cx="8229600" cy="706090"/>
          </a:xfrm>
        </p:spPr>
        <p:txBody>
          <a:bodyPr>
            <a:normAutofit fontScale="90000"/>
          </a:bodyPr>
          <a:lstStyle/>
          <a:p>
            <a:r>
              <a:rPr lang="el-GR" dirty="0" smtClean="0"/>
              <a:t>Τα τεστ που χρησιμοποιούνται</a:t>
            </a:r>
            <a:br>
              <a:rPr lang="el-GR" dirty="0" smtClean="0"/>
            </a:br>
            <a:endParaRPr lang="el-GR" dirty="0"/>
          </a:p>
        </p:txBody>
      </p:sp>
      <p:sp>
        <p:nvSpPr>
          <p:cNvPr id="3" name="2 - Θέση περιεχομένου"/>
          <p:cNvSpPr>
            <a:spLocks noGrp="1"/>
          </p:cNvSpPr>
          <p:nvPr>
            <p:ph idx="1"/>
          </p:nvPr>
        </p:nvSpPr>
        <p:spPr>
          <a:xfrm>
            <a:off x="457200" y="764705"/>
            <a:ext cx="7715200" cy="4176464"/>
          </a:xfrm>
        </p:spPr>
        <p:txBody>
          <a:bodyPr>
            <a:normAutofit fontScale="62500" lnSpcReduction="20000"/>
          </a:bodyPr>
          <a:lstStyle/>
          <a:p>
            <a:pPr>
              <a:buNone/>
            </a:pPr>
            <a:r>
              <a:rPr lang="el-GR" dirty="0" smtClean="0"/>
              <a:t>          Για την ολοκλήρωση της διαδικασίας αξιολόγησης  απαιτούνται αρκετές ώρες, ίσως και μέρες. Ο πρώτος κύκλος εξετάσεων γίνεται για να αποκλειστούν τυχόν προβλήματα ιατρικής φύσεως. Εξετάζονται προβλήματα όρασης ή ακοής.</a:t>
            </a:r>
          </a:p>
          <a:p>
            <a:r>
              <a:rPr lang="el-GR" dirty="0" smtClean="0"/>
              <a:t>Η διαδικασία αξιολόγησης περιλαμβάνει ένα κλασικό τεστ νοημοσύνης, το οποίο μετρά τις λεκτικές ικανότητες του παιδιού. Ένας μέσος ή υψηλός δείκτης νοημοσύνης σε συνδυασμό με κακή  σχολική επίδοση αποτελεί ένδειξη ότι κάτι δεν πάει καλά. Στην περίπτωση της δυσλεξίας , πάντως το τεστ αποτελεί ένα μόνο από τα πολλά κομμάτια του διαγνωστικού </a:t>
            </a:r>
            <a:r>
              <a:rPr lang="el-GR" dirty="0" err="1" smtClean="0"/>
              <a:t>παζλ</a:t>
            </a:r>
            <a:r>
              <a:rPr lang="el-GR" dirty="0" smtClean="0"/>
              <a:t>.</a:t>
            </a:r>
          </a:p>
          <a:p>
            <a:r>
              <a:rPr lang="el-GR" dirty="0" smtClean="0"/>
              <a:t>Το παιδί θα αξιολογηθεί σε μια σειρά από δεξιότητες, όπως η ανάγνωση, η γραφή, η ορθογραφία, η γραπτή αφήγηση γεγονότων, η αριθμητική ,η ακουστική και οπτική αντίληψη, η ικανότητα αναγνώρισης και χρήσης </a:t>
            </a:r>
            <a:r>
              <a:rPr lang="el-GR" dirty="0" err="1" smtClean="0"/>
              <a:t>μεμονομένων</a:t>
            </a:r>
            <a:r>
              <a:rPr lang="el-GR" dirty="0" smtClean="0"/>
              <a:t>  φθόγγων , η </a:t>
            </a:r>
            <a:r>
              <a:rPr lang="el-GR" dirty="0" smtClean="0"/>
              <a:t>μνήμη</a:t>
            </a:r>
            <a:r>
              <a:rPr lang="en-US" dirty="0" smtClean="0"/>
              <a:t>,</a:t>
            </a:r>
            <a:r>
              <a:rPr lang="el-GR" dirty="0" smtClean="0"/>
              <a:t> </a:t>
            </a:r>
            <a:r>
              <a:rPr lang="el-GR" dirty="0" smtClean="0"/>
              <a:t>η διάκριση δεξιού – αριστερού, η ομιλία και η ταχύτητα επεξεργασίας των πληροφοριών.</a:t>
            </a:r>
          </a:p>
          <a:p>
            <a:r>
              <a:rPr lang="el-GR" dirty="0" smtClean="0"/>
              <a:t>Θα ζητηθεί τέλος το ιατρικό ιστορικό του παιδιού, το  οικογενειακό του ιστορικό και όσα στοιχεία ή παρατηρήσεις μπορούν να βοηθήσουν στον προσδιορισμό του προβλήματος.        </a:t>
            </a:r>
            <a:endParaRPr lang="el-GR" dirty="0"/>
          </a:p>
        </p:txBody>
      </p:sp>
      <p:pic>
        <p:nvPicPr>
          <p:cNvPr id="4098" name="Picture 2" descr="C:\Documents and Settings\Panagiotis\Τα έγγραφά μου\dyslexia\Εργασία-7-χρονών-κορίτσι-να-κάνει-την-εργασία_459381.jpg"/>
          <p:cNvPicPr>
            <a:picLocks noChangeAspect="1" noChangeArrowheads="1"/>
          </p:cNvPicPr>
          <p:nvPr/>
        </p:nvPicPr>
        <p:blipFill>
          <a:blip r:embed="rId2" cstate="print"/>
          <a:srcRect/>
          <a:stretch>
            <a:fillRect/>
          </a:stretch>
        </p:blipFill>
        <p:spPr bwMode="auto">
          <a:xfrm>
            <a:off x="179512" y="4560763"/>
            <a:ext cx="3341365" cy="2297237"/>
          </a:xfrm>
          <a:prstGeom prst="rect">
            <a:avLst/>
          </a:prstGeom>
          <a:noFill/>
        </p:spPr>
      </p:pic>
      <p:pic>
        <p:nvPicPr>
          <p:cNvPr id="4099" name="Picture 3" descr="C:\Documents and Settings\Panagiotis\Τα έγγραφά μου\dyslexia\k10379993.jpg"/>
          <p:cNvPicPr>
            <a:picLocks noChangeAspect="1" noChangeArrowheads="1"/>
          </p:cNvPicPr>
          <p:nvPr/>
        </p:nvPicPr>
        <p:blipFill>
          <a:blip r:embed="rId3" cstate="print"/>
          <a:srcRect/>
          <a:stretch>
            <a:fillRect/>
          </a:stretch>
        </p:blipFill>
        <p:spPr bwMode="auto">
          <a:xfrm>
            <a:off x="4211960" y="4448175"/>
            <a:ext cx="3333750" cy="24098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rmAutofit/>
          </a:bodyPr>
          <a:lstStyle/>
          <a:p>
            <a:r>
              <a:rPr lang="el-GR" sz="3600" dirty="0" smtClean="0"/>
              <a:t>Έγκαιρη  διάγνωση</a:t>
            </a:r>
            <a:endParaRPr lang="el-GR" sz="3600" dirty="0"/>
          </a:p>
        </p:txBody>
      </p:sp>
      <p:sp>
        <p:nvSpPr>
          <p:cNvPr id="3" name="2 - Θέση περιεχομένου"/>
          <p:cNvSpPr>
            <a:spLocks noGrp="1"/>
          </p:cNvSpPr>
          <p:nvPr>
            <p:ph idx="1"/>
          </p:nvPr>
        </p:nvSpPr>
        <p:spPr>
          <a:xfrm>
            <a:off x="457200" y="1609416"/>
            <a:ext cx="4690864" cy="4846320"/>
          </a:xfrm>
        </p:spPr>
        <p:txBody>
          <a:bodyPr>
            <a:normAutofit fontScale="55000" lnSpcReduction="20000"/>
          </a:bodyPr>
          <a:lstStyle/>
          <a:p>
            <a:pPr>
              <a:buNone/>
            </a:pPr>
            <a:r>
              <a:rPr lang="el-GR" dirty="0" smtClean="0"/>
              <a:t>       Ο έλεγχος για τη δυσλεξία γίνεται συνήθως στην Τρίτη τάξη του δημοτικού.</a:t>
            </a:r>
          </a:p>
          <a:p>
            <a:pPr>
              <a:buNone/>
            </a:pPr>
            <a:r>
              <a:rPr lang="el-GR" dirty="0" smtClean="0"/>
              <a:t>      Αν υποψιάζεται ο γονιός ότι το παιδί του είναι δυσλεκτικό καλό είναι να ζητήσει από το σχολείο ένα τεστ αξιολόγησής του. Όσο πιο σύντομα, τόσο μεγαλύτερο θα είναι το όφελος που θα έχει.</a:t>
            </a:r>
          </a:p>
          <a:p>
            <a:pPr>
              <a:buNone/>
            </a:pPr>
            <a:r>
              <a:rPr lang="el-GR" dirty="0" smtClean="0"/>
              <a:t>       Πρωταρχικό μέλημα για τους γονείς είναι η έγκαιρη παρέμβαση, ώστε να αποτραπεί η διάβρωση της αυτοεκτίμησής του από τη σχολική αποτυχία. Κάποιοι ειδικοί συνιστούν να γίνεται νωρίτερα. Υπάρχει, ωστόσο, ο φόβος, αν η εξέταση γίνει πρόωρα, να οδηγηθούμε, εσφαλμένα σε διάγνωση δυσλεξίας.</a:t>
            </a:r>
          </a:p>
          <a:p>
            <a:pPr>
              <a:buNone/>
            </a:pPr>
            <a:r>
              <a:rPr lang="el-GR" dirty="0" smtClean="0"/>
              <a:t>      Ένα άλλο ζήτημα  είναι ότι το πολύ μικρό δυσλεκτικό παιδί μπορεί να νιώθει φόβο, αγωνία και άρνηση για το σχολικό περιβάλλον, έντονα θυμωμένο και απογοητευμένο μέχρι να μπορέσει να καταλάβει τι είναι η δυσλεξία και πώς θα επηρεάσει τη ζωή του.</a:t>
            </a:r>
          </a:p>
          <a:p>
            <a:pPr>
              <a:buNone/>
            </a:pPr>
            <a:r>
              <a:rPr lang="el-GR" dirty="0" smtClean="0"/>
              <a:t>        Καλό είναι να βοηθήσουμε το παιδί να συνειδητοποιήσει ότι η δυσλεξία του σημαίνει απλά ότι μαθαίνει με διαφορετικό τρόπο. Προσφέρετέ του απλόχερα αγάπη και ενθάρρυνση.       </a:t>
            </a:r>
            <a:endParaRPr lang="el-GR" dirty="0"/>
          </a:p>
        </p:txBody>
      </p:sp>
      <p:pic>
        <p:nvPicPr>
          <p:cNvPr id="5122" name="Picture 2" descr="C:\Documents and Settings\Panagiotis\Τα έγγραφά μου\dyslexia\kakopoisiag_895569585.jpg"/>
          <p:cNvPicPr>
            <a:picLocks noChangeAspect="1" noChangeArrowheads="1"/>
          </p:cNvPicPr>
          <p:nvPr/>
        </p:nvPicPr>
        <p:blipFill>
          <a:blip r:embed="rId2" cstate="print"/>
          <a:srcRect/>
          <a:stretch>
            <a:fillRect/>
          </a:stretch>
        </p:blipFill>
        <p:spPr bwMode="auto">
          <a:xfrm>
            <a:off x="5148064" y="1800225"/>
            <a:ext cx="2952328" cy="3257550"/>
          </a:xfrm>
          <a:prstGeom prst="rect">
            <a:avLst/>
          </a:prstGeom>
          <a:noFill/>
        </p:spPr>
      </p:pic>
      <p:pic>
        <p:nvPicPr>
          <p:cNvPr id="5123" name="Picture 3" descr="C:\Documents and Settings\Panagiotis\Τα έγγραφά μου\dyslexia\kakopoisiag_895569585.jpg"/>
          <p:cNvPicPr>
            <a:picLocks noChangeAspect="1" noChangeArrowheads="1"/>
          </p:cNvPicPr>
          <p:nvPr/>
        </p:nvPicPr>
        <p:blipFill>
          <a:blip r:embed="rId2" cstate="print"/>
          <a:srcRect/>
          <a:stretch>
            <a:fillRect/>
          </a:stretch>
        </p:blipFill>
        <p:spPr bwMode="auto">
          <a:xfrm>
            <a:off x="5148064" y="1772816"/>
            <a:ext cx="3024336" cy="331236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7643192" cy="764704"/>
          </a:xfrm>
        </p:spPr>
        <p:txBody>
          <a:bodyPr>
            <a:noAutofit/>
          </a:bodyPr>
          <a:lstStyle/>
          <a:p>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Η προετοιμασία για το τεστ</a:t>
            </a:r>
            <a:endParaRPr lang="el-GR" sz="3600" dirty="0"/>
          </a:p>
        </p:txBody>
      </p:sp>
      <p:sp>
        <p:nvSpPr>
          <p:cNvPr id="3" name="2 - Θέση περιεχομένου"/>
          <p:cNvSpPr>
            <a:spLocks noGrp="1"/>
          </p:cNvSpPr>
          <p:nvPr>
            <p:ph idx="1"/>
          </p:nvPr>
        </p:nvSpPr>
        <p:spPr>
          <a:xfrm>
            <a:off x="611560" y="1052736"/>
            <a:ext cx="5688632" cy="5328591"/>
          </a:xfrm>
        </p:spPr>
        <p:txBody>
          <a:bodyPr>
            <a:normAutofit fontScale="77500" lnSpcReduction="20000"/>
          </a:bodyPr>
          <a:lstStyle/>
          <a:p>
            <a:r>
              <a:rPr lang="el-GR" dirty="0" smtClean="0"/>
              <a:t>     Ο καλύτερος τρόπος για να μειώσουμε το δέος που προκαλεί στο παιδί η διαδικασία αξιολόγησης είναι να συζητήσουμε μαζί του. Να του εξηγήσουμε ακριβώς τι πρόκειται να συμβεί. Να του δώσουμε να καταλάβει ότι θα μπει σ’ αυτή τη διαδικασία των τεστ για να μπορέσουν οι γονείς και οι δάσκαλοί του να βρουν τεχνικές που θα το βοηθήσουν να τα πάει καλύτερα στα μαθήματα και να νιώθει πιο άνετα στο σχολείο. Να μην έχει πια αισθήματα ματαίωσης ή θυμού όταν διαβάζει τα μαθήματά του και θα το βοηθήσουν να μαθαίνει πιο εύκολα.</a:t>
            </a:r>
          </a:p>
          <a:p>
            <a:r>
              <a:rPr lang="el-GR" dirty="0" smtClean="0"/>
              <a:t>Ο γονιός πρέπει να εξηγήσει στο παιδί ότι δεν έχει κάποιο «ελάττωμα», ότι δεν θα βαθμολογηθεί, επομένως δεν πρέπει να φοβάται ή να ανησυχεί μήπως δεν τα πάει καλά και ότι δεν υπάρχει τιμωρία ούτε βαθμός.        </a:t>
            </a:r>
            <a:endParaRPr lang="el-GR" dirty="0"/>
          </a:p>
        </p:txBody>
      </p:sp>
      <p:pic>
        <p:nvPicPr>
          <p:cNvPr id="6146" name="Picture 2" descr="C:\Documents and Settings\Panagiotis\Τα έγγραφά μου\dyslexia\δάσκαλος-και-μάθησης-των-μαθητών-από-το-σχολικό-εγχειρίδιο_455432.jpg"/>
          <p:cNvPicPr>
            <a:picLocks noChangeAspect="1" noChangeArrowheads="1"/>
          </p:cNvPicPr>
          <p:nvPr/>
        </p:nvPicPr>
        <p:blipFill>
          <a:blip r:embed="rId3" cstate="print"/>
          <a:srcRect/>
          <a:stretch>
            <a:fillRect/>
          </a:stretch>
        </p:blipFill>
        <p:spPr bwMode="auto">
          <a:xfrm>
            <a:off x="6372200" y="3768675"/>
            <a:ext cx="2771800" cy="30893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Ένα σχέδιο δράσης «Το ΠΕΑΔ» </a:t>
            </a:r>
            <a:endParaRPr lang="el-GR" sz="3600" dirty="0"/>
          </a:p>
        </p:txBody>
      </p:sp>
      <p:sp>
        <p:nvSpPr>
          <p:cNvPr id="3" name="2 - Θέση περιεχομένου"/>
          <p:cNvSpPr>
            <a:spLocks noGrp="1"/>
          </p:cNvSpPr>
          <p:nvPr>
            <p:ph idx="1"/>
          </p:nvPr>
        </p:nvSpPr>
        <p:spPr/>
        <p:txBody>
          <a:bodyPr>
            <a:normAutofit fontScale="85000" lnSpcReduction="20000"/>
          </a:bodyPr>
          <a:lstStyle/>
          <a:p>
            <a:pPr>
              <a:buNone/>
            </a:pPr>
            <a:r>
              <a:rPr lang="el-GR" dirty="0" smtClean="0"/>
              <a:t>        Όταν ολοκληρωθεί η διαδικασία αξιολόγησης και γίνει διάγνωση δυσλεξίας, το τμήμα ειδικής αγωγής του σχολείου</a:t>
            </a:r>
            <a:r>
              <a:rPr lang="en-US" dirty="0" smtClean="0"/>
              <a:t>:</a:t>
            </a:r>
            <a:endParaRPr lang="el-GR" dirty="0" smtClean="0"/>
          </a:p>
          <a:p>
            <a:pPr>
              <a:buNone/>
            </a:pPr>
            <a:r>
              <a:rPr lang="el-GR" dirty="0" smtClean="0"/>
              <a:t>     * Θα καλέσει τους γονείς σε μια ειδική συνάντηση όπου θα συζητήσει μαζί τους το ΠΕΑΔ(Πρόγραμμα Εξειδικευμένης Ατομικής Διδασκαλίας)του παιδιού.</a:t>
            </a:r>
          </a:p>
          <a:p>
            <a:pPr>
              <a:buNone/>
            </a:pPr>
            <a:r>
              <a:rPr lang="el-GR" dirty="0" smtClean="0"/>
              <a:t>    *  Το ΠΕΑΔ προσδιορίζει τους στόχους και τις διαδικασίες που πρέπει να ακολουθήσει ο δάσκαλος.</a:t>
            </a:r>
          </a:p>
          <a:p>
            <a:pPr>
              <a:buNone/>
            </a:pPr>
            <a:r>
              <a:rPr lang="el-GR" dirty="0" smtClean="0"/>
              <a:t>     *Σχεδιάζεται αποκλειστικά και μόνο για τις ανάγκες του συγκεκριμένου παιδιού.</a:t>
            </a:r>
          </a:p>
          <a:p>
            <a:pPr>
              <a:buNone/>
            </a:pPr>
            <a:r>
              <a:rPr lang="el-GR" dirty="0" smtClean="0"/>
              <a:t>      *Θέτει τους εκπαιδευτικούς στόχους που πρέπει βαθμιαία να επιτευχθούν.</a:t>
            </a:r>
          </a:p>
          <a:p>
            <a:pPr>
              <a:buNone/>
            </a:pPr>
            <a:r>
              <a:rPr lang="el-GR" dirty="0" smtClean="0"/>
              <a:t>       *Η διεπιστημονική ομάδα συνέρχεται σε προγραμματισμένες ετήσιες συναντήσεις , στις οποίες καλείται να συμμετέχει και ο γονιός ο οποίος μπορεί να προσφέρει χρήσιμες πληροφορίες και βοήθεια. </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277</TotalTime>
  <Words>1371</Words>
  <Application>Microsoft Office PowerPoint</Application>
  <PresentationFormat>Προβολή στην οθόνη (4:3)</PresentationFormat>
  <Paragraphs>83</Paragraphs>
  <Slides>10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Αφθονία</vt:lpstr>
      <vt:lpstr>Η  διάγνωση της δυσλεξίας</vt:lpstr>
      <vt:lpstr>Ορισμοσ  </vt:lpstr>
      <vt:lpstr>     Τρεις τύποι δυσλεξίας </vt:lpstr>
      <vt:lpstr>     τα  σημάδια  της  δυσλεξίας</vt:lpstr>
      <vt:lpstr>Η διεπιστημονική προσέγγιση της διάγνωσης</vt:lpstr>
      <vt:lpstr>Τα τεστ που χρησιμοποιούνται </vt:lpstr>
      <vt:lpstr>Έγκαιρη  διάγνωση</vt:lpstr>
      <vt:lpstr>            Η προετοιμασία για το τεστ</vt:lpstr>
      <vt:lpstr>Ένα σχέδιο δράσης «Το ΠΕΑΔ» </vt:lpstr>
      <vt:lpstr>Κατανοώντας το ΠΕΑΔ</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διάγνωση της δυσλεξίας</dc:title>
  <dc:creator>Panos</dc:creator>
  <cp:lastModifiedBy>Panos</cp:lastModifiedBy>
  <cp:revision>33</cp:revision>
  <dcterms:created xsi:type="dcterms:W3CDTF">2012-12-04T16:15:38Z</dcterms:created>
  <dcterms:modified xsi:type="dcterms:W3CDTF">2012-12-10T16:39:38Z</dcterms:modified>
</cp:coreProperties>
</file>