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6" r:id="rId4"/>
    <p:sldId id="259" r:id="rId5"/>
    <p:sldId id="273" r:id="rId6"/>
    <p:sldId id="260" r:id="rId7"/>
    <p:sldId id="261" r:id="rId8"/>
    <p:sldId id="274" r:id="rId9"/>
    <p:sldId id="262" r:id="rId10"/>
    <p:sldId id="263" r:id="rId11"/>
    <p:sldId id="264" r:id="rId12"/>
    <p:sldId id="265" r:id="rId13"/>
    <p:sldId id="266" r:id="rId14"/>
    <p:sldId id="275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 τρίγωνο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- Ομάδα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- Ελεύθερη σχεδίαση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7 - Ελεύθερη σχεδίαση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1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520043-1875-4F50-B9F8-25CDA2C6688B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12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3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4A0BB02-5C89-4700-9129-97A3E3E67C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B11-36EE-4361-A68B-BD162CE43E22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0C3C-416C-4395-8827-F974EFE3B2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83EA-4F9C-4B9C-8086-9F241BC38C9E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6EAF5-59F7-416E-AC0A-8EA0FB0177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0601-EB6B-441D-9DC7-B27CA6681406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B1F6-996B-4989-98A4-01D78E7366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Διάσημα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- Διάσημα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1F6D9F-5587-4841-B30D-91FFA9F424DC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D072ED-D289-49DB-9428-002A5DF868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A82109-B380-48C6-AFAF-8DFBE53C2CB7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07882-9950-43D9-882E-3E7C5D141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8D4B6B-1C5F-4E0E-87DE-2491AD71300C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FDBCB6-B6C5-496E-B412-AA437FEB97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5B71C2-08A2-426E-97F1-6DD4328C9DC7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0BAB1F-368C-4059-911C-22BEF6A238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61380-B9FE-423B-9D40-700DF79F427D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3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9AE2-C34F-445E-8968-F6437D379A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607BF7-EC1E-44D0-AD8B-4027B1D31254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124FA1-B4B3-42B2-A526-9277A2D9CB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λεύθερη σχεδίαση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- Ελεύθερη σχεδίαση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- Διάσημα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- Διάσημα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21898A-B758-48EC-8BF5-95C192A2BCF9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12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3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7483C9-5D8B-4CD1-A24C-A643995C7D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3" name="29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E4172C2-1366-46B6-B9C4-AB7CC92428BC}" type="datetimeFigureOut">
              <a:rPr lang="el-GR"/>
              <a:pPr>
                <a:defRPr/>
              </a:pPr>
              <a:t>2/3/2013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FE4EC71-7C4E-4C49-A7A5-63B2E20906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684213" y="692150"/>
            <a:ext cx="763270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Τακτικές για άνετη διαβίωση στο σπίτι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</a:endParaRPr>
          </a:p>
        </p:txBody>
      </p:sp>
      <p:sp>
        <p:nvSpPr>
          <p:cNvPr id="13314" name="3 - TextBox"/>
          <p:cNvSpPr txBox="1">
            <a:spLocks noChangeArrowheads="1"/>
          </p:cNvSpPr>
          <p:nvPr/>
        </p:nvSpPr>
        <p:spPr bwMode="auto">
          <a:xfrm>
            <a:off x="684213" y="2133600"/>
            <a:ext cx="58324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2000">
                <a:latin typeface="Comic Sans MS" pitchFamily="66" charset="0"/>
              </a:rPr>
              <a:t>Τα δυσλεξικά παιδιά βιώνουν τον αντίκτυπο της δυσκολίας τους πιο άμεσα στο σχολείο. Ωστόσο το περιβάλλον του σπιτιού μπορεί να παίξει καθοριστικό ρόλο:</a:t>
            </a:r>
          </a:p>
          <a:p>
            <a:pPr>
              <a:buFont typeface="Arial" charset="0"/>
              <a:buChar char="•"/>
            </a:pPr>
            <a:r>
              <a:rPr lang="el-GR" sz="2000">
                <a:latin typeface="Comic Sans MS" pitchFamily="66" charset="0"/>
              </a:rPr>
              <a:t>Στην επίδοση του παιδιού στα μαθήματα</a:t>
            </a:r>
          </a:p>
          <a:p>
            <a:pPr>
              <a:buFont typeface="Arial" charset="0"/>
              <a:buChar char="•"/>
            </a:pPr>
            <a:r>
              <a:rPr lang="el-GR" sz="2000">
                <a:latin typeface="Comic Sans MS" pitchFamily="66" charset="0"/>
              </a:rPr>
              <a:t>Στον τρόπο που αντιμετωπίζει τις καθημερινές του δυσκολίες.</a:t>
            </a:r>
          </a:p>
        </p:txBody>
      </p:sp>
      <p:sp>
        <p:nvSpPr>
          <p:cNvPr id="13315" name="4 - TextBox"/>
          <p:cNvSpPr txBox="1">
            <a:spLocks noChangeArrowheads="1"/>
          </p:cNvSpPr>
          <p:nvPr/>
        </p:nvSpPr>
        <p:spPr bwMode="auto">
          <a:xfrm>
            <a:off x="2916238" y="4797425"/>
            <a:ext cx="53276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l-GR" sz="2000">
                <a:latin typeface="Lucida Sans Unicode" pitchFamily="34" charset="0"/>
              </a:rPr>
              <a:t>Το σπίτι είναι ο χώρος που μπορούν οι γονείς να εκφράσουν τη συναισθηματική τους υποστήριξη!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00563" y="6078538"/>
            <a:ext cx="28797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Λεούδη Ευαγγελία</a:t>
            </a:r>
          </a:p>
          <a:p>
            <a:pPr>
              <a:spcBef>
                <a:spcPct val="50000"/>
              </a:spcBef>
            </a:pPr>
            <a:r>
              <a:rPr lang="el-GR"/>
              <a:t>Πατρικιάδου Μαρία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971550" y="404813"/>
            <a:ext cx="7056438" cy="1152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Φροντίστε να έχετε αποθέματα υλικού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1403350" y="1989138"/>
            <a:ext cx="70564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Φροντίστε να υπάρχει στο σπίτι μια εφεδρική σειρά βιβλίων και τετραδίων για όλα τα μαθήματα. Μόνο σε περίπτωση έκτακτης ανάγκης. Δεν πρέπει το παιδί να επαναπαυτεί.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Δώστε μικρά αυτοκόλλητα σημειώσεων για να σημειώνει καθημερινά ποια βιβλία πρέπει να φέρει στο σπίτι.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Αν το παιδί σας είναι ακουστικός τύπος αγοράστε του ένα κασετοφωνάκι για να ηχογραφεί ό,τι χρειάζεται να θυμάται.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1042988" y="404813"/>
            <a:ext cx="6553200" cy="1079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Ετοιμάζοντας την τσάντα για το σχολείο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827088" y="1700213"/>
            <a:ext cx="76327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Δείξτε στο παιδί σας πώς να ετοιμάζει την τσάντα του.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Ζητήστε του να λέει τα ονόματα των βιβλίων καθώς τα βάζει μέσα στην τσάντα. (άσκηση μνήμης)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Ζητήστε του να φτιάχνει την τσάντα από το προηγούμενο βράδυ.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Εξηγήστε του ότι είναι καλό να βάζει την τσάντα του κάθε βράδυ στο ίδιο μέρος.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Προτρέψτε το παιδί σας να έχει όλα τα βιβλία και τα τετράδια του συγκεντρωμένα πριν τα βάλει στην τσάντα του.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1763713" y="836613"/>
            <a:ext cx="5616575" cy="1152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Η βοήθεια των φίλων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827088" y="2565400"/>
            <a:ext cx="597693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800">
                <a:latin typeface="Lucida Sans Unicode" pitchFamily="34" charset="0"/>
              </a:rPr>
              <a:t>Αναρτήστε έναν κατάλογο με τα τηλέφωνα τριών έως πέντε φίλων του. </a:t>
            </a:r>
          </a:p>
          <a:p>
            <a:pPr>
              <a:buFont typeface="Arial" charset="0"/>
              <a:buChar char="•"/>
            </a:pPr>
            <a:r>
              <a:rPr lang="el-GR" sz="2800">
                <a:latin typeface="Lucida Sans Unicode" pitchFamily="34" charset="0"/>
              </a:rPr>
              <a:t>Βοηθήστε να γράψει κάρτες με μηνύματα ευχαριστίας.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755650" y="549275"/>
            <a:ext cx="6985000" cy="12239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</a:rPr>
              <a:t>Το διάβασμα στο σπίτι</a:t>
            </a:r>
            <a:endParaRPr lang="el-G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971550" y="2205038"/>
            <a:ext cx="684053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Διαβάζετε μαζί τα βιβλία που χρειάζονται για τις εργασίες του σχολείου.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Εξηγήστε τη σημασία των λέξεων που δεν καταλαβαίνει.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Διακόψτε την ανάγνωση για να συζητήσετε κάτι που δεν καταλαβαίνει.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Πείτε στο δάσκαλο πόσο χρόνο χρειάζεται το παιδί για την ανάγνωση.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Διαβάζετε στο παιδί σας καθημερινά.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>
            <a:spLocks noChangeArrowheads="1"/>
          </p:cNvSpPr>
          <p:nvPr/>
        </p:nvSpPr>
        <p:spPr bwMode="auto">
          <a:xfrm>
            <a:off x="1619250" y="981075"/>
            <a:ext cx="6121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Ενθαρρύνετε το παιδί σας να διαβάζει μικρά άρθρα από εφημερίδες. Από ό,τι το ενδιαφέρει (καλλιτεχνικές σελίδες, αθλητικές)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Παράλληλα με το βιβλίο ακούστε την αντίστοιχη κασέτα ή δείτε την αντίστοιχη ταινία.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Προσπαθήστε η προσέγγιση σας να είναι πολυαισθητηριακή όταν αυτό είναι δυνατόν. 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Χρησιμοποιήστε μαριονέτες για να παίξετε με τα πολύ μικρά παιδιά.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1476375" y="620713"/>
            <a:ext cx="5832475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Το γράψιμο στο σπίτι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1187450" y="1773238"/>
            <a:ext cx="6985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Παρακινήστε το παιδί σας να γράφει στον υπολογιστή και να χρησιμοποιεί τον ηλεκτρονικό ορθογράφο.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Χρησιμοποιήστε την τεχνική της διπλής υπαγόρευσης.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Βοηθάτε το παιδί στην ορθογραφία των λέξεων όταν σας το ζητάει.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Φροντίστε να έχει στυλό που σβήνουν.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Εκμεταλλευτείτε κάθε ευκαιρία για εξάσκηση του παιδιού στο γράψιμο (π.χ. λίστα με ψώνια, γράμμα σε μακρινό συγγενή)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755650" y="404813"/>
            <a:ext cx="7272338" cy="7207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Η προετοιμασία για τα διαγωνίσματα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1222375" y="1268413"/>
            <a:ext cx="792162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Φτιάξτε πλάνο μελέτης.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Συμβουλέψτε το παιδί σας να λέει απ’ έξω ότι χρειάζεται να θυμάται.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Οργανωθείτε με συγκεκριμένο στόχο.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Αρχίστε τη μελέτη εγκαίρως.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Ξεκινάτε με την κύρια ιδέα και μετά προχωράτε στις λεπτομέρειες.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Το βράδυ πριν από το διαγώνισμα μην καταπιάνεστε με νέο υλικό.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Βοηθήστε το παιδί να κάνει μια περίληψη με τα κύρια σημεία.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Τη νύχτα πριν το διαγώνισμα φροντίστε να κοιμηθεί αρκετά.</a:t>
            </a:r>
          </a:p>
          <a:p>
            <a:endParaRPr lang="el-GR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611188" y="549275"/>
            <a:ext cx="7777162" cy="9350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Συμβαδίζοντας με την τεχνολογία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468313" y="2060575"/>
            <a:ext cx="7704137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800">
                <a:latin typeface="Lucida Sans Unicode" pitchFamily="34" charset="0"/>
              </a:rPr>
              <a:t>Να ενημερώνεστε για τις νέες τεχνολογίες.</a:t>
            </a:r>
          </a:p>
          <a:p>
            <a:pPr>
              <a:buFont typeface="Arial" charset="0"/>
              <a:buChar char="•"/>
            </a:pPr>
            <a:r>
              <a:rPr lang="el-GR" sz="2800">
                <a:latin typeface="Lucida Sans Unicode" pitchFamily="34" charset="0"/>
              </a:rPr>
              <a:t>Εφοδιάστε το παιδί σας με ηλεκτρονικά μέσα. Τα εργαλεία αυτά είναι ανεκτίμητα για τα δυσλεξικά παιδιά.</a:t>
            </a:r>
          </a:p>
          <a:p>
            <a:pPr>
              <a:buFont typeface="Arial" charset="0"/>
              <a:buChar char="•"/>
            </a:pPr>
            <a:r>
              <a:rPr lang="el-GR" sz="2800">
                <a:latin typeface="Lucida Sans Unicode" pitchFamily="34" charset="0"/>
              </a:rPr>
              <a:t>Χρησιμοποιήστε τη μηχανή ανάγνωσης.</a:t>
            </a:r>
          </a:p>
          <a:p>
            <a:pPr>
              <a:buFont typeface="Arial" charset="0"/>
              <a:buChar char="•"/>
            </a:pPr>
            <a:endParaRPr lang="el-GR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971550" y="765175"/>
            <a:ext cx="6840538" cy="10080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Οι καθημερινές δουλειές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900113" y="2349500"/>
            <a:ext cx="7272337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Να αναθέτετε στο παιδί σας καθήκοντα ανάλογα με την ηλικία του. Θα ενισχύσει την αυτοεκτίμηση του.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Φτιάξτε ένα διάγραμμα με τις δουλειές που έχει αναλάβει, για να μπορεί να τις παρακολουθεί πιο εύκολα.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Μην ξεχνάτε να το επαινείτε κάθε φορά που ολοκληρώνει κάτι με επιτυχία.</a:t>
            </a:r>
          </a:p>
          <a:p>
            <a:endParaRPr lang="el-GR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900113" y="333375"/>
            <a:ext cx="6840537" cy="1079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Αντιμετωπίζοντας τα αδέρφια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611188" y="1628775"/>
            <a:ext cx="8064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>
                <a:latin typeface="Lucida Sans Unicode" pitchFamily="34" charset="0"/>
              </a:rPr>
              <a:t> </a:t>
            </a:r>
            <a:r>
              <a:rPr lang="el-GR" sz="2400">
                <a:latin typeface="Lucida Sans Unicode" pitchFamily="34" charset="0"/>
              </a:rPr>
              <a:t>Να υπενθυμίζετε με κάθε ευκαιρία στα παιδιά σας πως το καθένα έχει τα δυνατά και τα αδύνατα σημεία του. Μη διστάζετε να επαινείτε το μη δυσλεξικό παιδί.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Μιλήστε στα παιδιά σας για την δυσλεξία και εξηγήστε πως επηρεάζει τη ζωή του δυσλεξικού παιδιού.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Να κάνετε τακτικά οικογενειακές συζητήσεις για να εκφράζει ο καθένας ανοιχτά ότι τον απασχολεί.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Φροντίστε να διαθέτετε πάντα κάποιο χρόνο αποκλειστικά για το μη δυσλεξικό παιδί σας.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971550" y="404813"/>
            <a:ext cx="7129463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Ζητήματα καθημερινής ρουτίνας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- TextBox"/>
          <p:cNvSpPr txBox="1">
            <a:spLocks noChangeArrowheads="1"/>
          </p:cNvSpPr>
          <p:nvPr/>
        </p:nvSpPr>
        <p:spPr bwMode="auto">
          <a:xfrm>
            <a:off x="1042988" y="1700213"/>
            <a:ext cx="6121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Χρησιμοποιήστε διαγράμματα και αφίσες.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Τοποθετήστε μικρά αυτοκόλλητα χαρτάκια στον καθρέφτη του μπάνιου. 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Δώστε στο παιδί σας ψηφιακό ρολόι. Θα κάνει λιγότερα λάθη.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Χρησιμοποιείστε χρωματικούς κώδικες.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Ετοιμάστε από το προηγούμενο βράδυ τα ρούχα της επόμενης μέρας.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1619250" y="549275"/>
            <a:ext cx="5616575" cy="10080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Διασκεδάζοντας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1187450" y="1989138"/>
            <a:ext cx="59055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Φροντίστε να αφιερώνετε κάποιο χρόνο στη διασκέδαση, για να δείξετε στο παιδί ότι αναγνωρίζετε την αξία του και το εκτιμάτε.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Μείνετε εστιασμένοι στα προτερήματα του παιδιού.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Προγραμματίστε μαζί τις κοινές σας εξόδους.</a:t>
            </a:r>
          </a:p>
          <a:p>
            <a:pPr>
              <a:buFont typeface="Arial" charset="0"/>
              <a:buChar char="•"/>
            </a:pPr>
            <a:endParaRPr lang="el-GR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ktarios\Pictures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nektarios\Pictures\untitled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54927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nektarios\Pictures\untitled 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052513"/>
            <a:ext cx="2286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nektarios\Pictures\imagesCAI068W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141663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Users\nektarios\Pictures\untitled 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9113" y="3500438"/>
            <a:ext cx="2286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:\Users\nektarios\Pictures\untitled 5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1863" y="3933825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>
            <a:spLocks noChangeArrowheads="1"/>
          </p:cNvSpPr>
          <p:nvPr/>
        </p:nvSpPr>
        <p:spPr bwMode="auto">
          <a:xfrm>
            <a:off x="395288" y="2276475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Lucida Sans Unicode" pitchFamily="34" charset="0"/>
              </a:rPr>
              <a:t>ξυπνάω</a:t>
            </a:r>
          </a:p>
        </p:txBody>
      </p:sp>
      <p:sp>
        <p:nvSpPr>
          <p:cNvPr id="9" name="8 - TextBox"/>
          <p:cNvSpPr txBox="1">
            <a:spLocks noChangeArrowheads="1"/>
          </p:cNvSpPr>
          <p:nvPr/>
        </p:nvSpPr>
        <p:spPr bwMode="auto">
          <a:xfrm>
            <a:off x="3851275" y="2565400"/>
            <a:ext cx="2089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Lucida Sans Unicode" pitchFamily="34" charset="0"/>
              </a:rPr>
              <a:t>πλένομαι</a:t>
            </a:r>
          </a:p>
        </p:txBody>
      </p:sp>
      <p:sp>
        <p:nvSpPr>
          <p:cNvPr id="10" name="9 - TextBox"/>
          <p:cNvSpPr txBox="1">
            <a:spLocks noChangeArrowheads="1"/>
          </p:cNvSpPr>
          <p:nvPr/>
        </p:nvSpPr>
        <p:spPr bwMode="auto">
          <a:xfrm>
            <a:off x="6443663" y="3213100"/>
            <a:ext cx="2089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Lucida Sans Unicode" pitchFamily="34" charset="0"/>
              </a:rPr>
              <a:t>Βουρτσίζω τα δόντια μου</a:t>
            </a:r>
          </a:p>
        </p:txBody>
      </p:sp>
      <p:sp>
        <p:nvSpPr>
          <p:cNvPr id="11" name="10 - TextBox"/>
          <p:cNvSpPr txBox="1">
            <a:spLocks noChangeArrowheads="1"/>
          </p:cNvSpPr>
          <p:nvPr/>
        </p:nvSpPr>
        <p:spPr bwMode="auto">
          <a:xfrm>
            <a:off x="468313" y="5661025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Lucida Sans Unicode" pitchFamily="34" charset="0"/>
              </a:rPr>
              <a:t>ντύνομαι</a:t>
            </a:r>
          </a:p>
        </p:txBody>
      </p:sp>
      <p:sp>
        <p:nvSpPr>
          <p:cNvPr id="12" name="11 - TextBox"/>
          <p:cNvSpPr txBox="1">
            <a:spLocks noChangeArrowheads="1"/>
          </p:cNvSpPr>
          <p:nvPr/>
        </p:nvSpPr>
        <p:spPr bwMode="auto">
          <a:xfrm>
            <a:off x="2916238" y="52292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Lucida Sans Unicode" pitchFamily="34" charset="0"/>
              </a:rPr>
              <a:t>Τρώω το πρωινό μου</a:t>
            </a:r>
          </a:p>
        </p:txBody>
      </p:sp>
      <p:sp>
        <p:nvSpPr>
          <p:cNvPr id="13" name="12 - TextBox"/>
          <p:cNvSpPr txBox="1">
            <a:spLocks noChangeArrowheads="1"/>
          </p:cNvSpPr>
          <p:nvPr/>
        </p:nvSpPr>
        <p:spPr bwMode="auto">
          <a:xfrm>
            <a:off x="5508625" y="5876925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Lucida Sans Unicode" pitchFamily="34" charset="0"/>
              </a:rPr>
              <a:t>Παίρνω την τσάντα μου και φεύγω για το σχολείο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1835150" y="476250"/>
            <a:ext cx="5905500" cy="10080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Η σημασία του καλού ύπνου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900113" y="1773238"/>
            <a:ext cx="74168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Ο ύπνος είναι σημαντικός για όλα τα παιδιά, πολύ περισσότερο για τα δυσλεξικά. Καθιερώστε μια λογική ώρα ύπνου. Βοηθήστε το παιδί σας να την τηρεί.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Ενθαρρύνετε το παιδί σας να κάνει τα μαθήματά του αμέσως μετά το σχολείο. Τις βραδινές ώρες θα είναι πιο ξεκούραστο. (δεν είναι απόλυτο για όλα τα παιδιά)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Φροντίστε το παιδί σας να έχει μια σταθερή ρουτίνα τις απογευματινές και βραδινές ώρες.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>
            <a:spLocks noChangeArrowheads="1"/>
          </p:cNvSpPr>
          <p:nvPr/>
        </p:nvSpPr>
        <p:spPr bwMode="auto">
          <a:xfrm>
            <a:off x="900113" y="1341438"/>
            <a:ext cx="71278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Τα δυσλεξικά παιδιά αποδίδουν καλύτερα όταν ακολουθούν συγκεκριμένη ρουτίνα. Π.χ. μαθήματα, μισή ώρα τηλεόραση, φαγητό, μπάνιο, ύπνο.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Φροντίστε τις σημαντικές δουλειές να τις κάνει όταν είναι ξεκούραστο.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Το Σαββατοκύριακο μπορεί να αναπληρώσει τον χαμένο ύπνο.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1187450" y="476250"/>
            <a:ext cx="6769100" cy="1081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Ο κατάλληλος χώρος εργασίας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611188" y="1844675"/>
            <a:ext cx="7848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Το παιδί πρέπει να έχει έναν ήσυχο χώρο εργασίας, μακριά από παράθυρο και αποκλειστικά για τις σχολικές εργασίες.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Να έχει επαρκή φωτισμό.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Το γραφείο και η καρέκλα να έχουν το κατάλληλο μέγεθος για την ηλικία του.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Εξαφανίστε ή μειώστε  στο ελάχιστο κάθε περισπασμό (τηλέφωνο, τηλεόραση).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Οργανώστε ξεχωριστό χώρο για τον υπολογιστή.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Ζητήστε από το παιδί να αφήνει το χώρο τακτοποιημένο, αφού έχει τελειώσει την εργασία του.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827088" y="404813"/>
            <a:ext cx="7129462" cy="11525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Βοηθώντας το παιδί σας στα μαθήματά του.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1187450" y="1916113"/>
            <a:ext cx="71294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Μην κάνετε εσείς τις εργασίες του παιδιού σας.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Επικεντρώστε την προσοχή σας στα αδύνατα σημεία του παιδιού. (να βιώσει την αίσθηση μιας επιτυχίας κερδισμένης με τις δικές του δυνάμεις)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Να έχετε λογικές απαιτήσεις και προσδοκίες.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Επιτρέψτε τα συχνά διαλειμματα. Αν έχει πιάσει όμως έναν καλό ρυθμό μην το διακόψετε.</a:t>
            </a:r>
          </a:p>
          <a:p>
            <a:pPr>
              <a:buFont typeface="Arial" charset="0"/>
              <a:buChar char="•"/>
            </a:pPr>
            <a:r>
              <a:rPr lang="el-GR" sz="2200">
                <a:latin typeface="Lucida Sans Unicode" pitchFamily="34" charset="0"/>
              </a:rPr>
              <a:t>Βρείτε τον τρόπο με τον οποίο αποδίδει καλύτερα και καθιερώστε τον σε καθημερινή βάση.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>
            <a:spLocks noChangeArrowheads="1"/>
          </p:cNvSpPr>
          <p:nvPr/>
        </p:nvSpPr>
        <p:spPr bwMode="auto">
          <a:xfrm>
            <a:off x="1908175" y="1052513"/>
            <a:ext cx="568801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Αν κολλήσει σε μια λέξη και ζητήσει τη βοήθεια σας μην του την αρνηθείτε.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Με τον καιρό περιορίστε την δική σας βοήθεια.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Προμηθευτείτε έγχρωμα κουτιά αποθήκευσης αντιστοιχώντας το κάθε χρώμα σ’ ένα μάθημα.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Εξετάστε την προοπτική να προσλάβετε ιδιωτικό δάσκαλο.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1187450" y="765175"/>
            <a:ext cx="6192838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Η διαχείριση της ματαίωσης</a:t>
            </a:r>
            <a:endParaRPr lang="el-GR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900113" y="2205038"/>
            <a:ext cx="67675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Αφήνετε το παιδί να κάνει πολλά διαλείμματα.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Βοηθήστε το να οργανωθεί.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Αν κάποιο πρόβλημα επαναλαμβάνεται χρειάζεται κάποια αλλαγή στη ρουτίνα του. (ώρα ή μέθοδο)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Καλέστε στο σπίτι ένα φίλο ή φίλη να διαβάσουν μαζί.</a:t>
            </a:r>
          </a:p>
          <a:p>
            <a:pPr>
              <a:buFont typeface="Arial" charset="0"/>
              <a:buChar char="•"/>
            </a:pPr>
            <a:r>
              <a:rPr lang="el-GR" sz="2400">
                <a:latin typeface="Lucida Sans Unicode" pitchFamily="34" charset="0"/>
              </a:rPr>
              <a:t>Αποφύγετε να βάζετε χρονικά όρια.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Συγκέντρωση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1023</Words>
  <Application>Microsoft Office PowerPoint</Application>
  <PresentationFormat>Προβολή στην οθόνη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Πρότυπο σχεδίασης</vt:lpstr>
      </vt:variant>
      <vt:variant>
        <vt:i4>8</vt:i4>
      </vt:variant>
      <vt:variant>
        <vt:lpstr>Τίτλοι διαφανειών</vt:lpstr>
      </vt:variant>
      <vt:variant>
        <vt:i4>20</vt:i4>
      </vt:variant>
    </vt:vector>
  </HeadingPairs>
  <TitlesOfParts>
    <vt:vector size="35" baseType="lpstr">
      <vt:lpstr>Lucida Sans Unicode</vt:lpstr>
      <vt:lpstr>Arial</vt:lpstr>
      <vt:lpstr>Wingdings 3</vt:lpstr>
      <vt:lpstr>Verdana</vt:lpstr>
      <vt:lpstr>Wingdings 2</vt:lpstr>
      <vt:lpstr>Calibri</vt:lpstr>
      <vt:lpstr>Comic Sans MS</vt:lpstr>
      <vt:lpstr>Συγκέντρωση</vt:lpstr>
      <vt:lpstr>Συγκέντρωση</vt:lpstr>
      <vt:lpstr>Συγκέντρωση</vt:lpstr>
      <vt:lpstr>Συγκέντρωση</vt:lpstr>
      <vt:lpstr>Συγκέντρωση</vt:lpstr>
      <vt:lpstr>Συγκέντρωση</vt:lpstr>
      <vt:lpstr>Συγκέντρωση</vt:lpstr>
      <vt:lpstr>Συγκέντρωση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nektarios</dc:creator>
  <cp:lastModifiedBy>x</cp:lastModifiedBy>
  <cp:revision>50</cp:revision>
  <dcterms:created xsi:type="dcterms:W3CDTF">2013-01-08T20:08:10Z</dcterms:created>
  <dcterms:modified xsi:type="dcterms:W3CDTF">2013-03-02T18:52:04Z</dcterms:modified>
</cp:coreProperties>
</file>